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5"/>
  </p:notes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Prompt Medium" charset="1" panose="00000600000000000000"/>
      <p:regular r:id="rId18"/>
    </p:embeddedFont>
    <p:embeddedFont>
      <p:font typeface="Mukta Light" charset="1" panose="020B0000000000000000"/>
      <p:regular r:id="rId19"/>
    </p:embeddedFont>
    <p:embeddedFont>
      <p:font typeface="Mukta Bold" charset="1" panose="020B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notesMasters/notesMaster1.xml" Type="http://schemas.openxmlformats.org/officeDocument/2006/relationships/notesMaster"/><Relationship Id="rId16" Target="theme/theme2.xml" Type="http://schemas.openxmlformats.org/officeDocument/2006/relationships/theme"/><Relationship Id="rId17" Target="notesSlides/notesSlide1.xml" Type="http://schemas.openxmlformats.org/officeDocument/2006/relationships/note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notesSlides/notesSlide2.xml" Type="http://schemas.openxmlformats.org/officeDocument/2006/relationships/notesSlide"/><Relationship Id="rId21" Target="notesSlides/notesSlide3.xml" Type="http://schemas.openxmlformats.org/officeDocument/2006/relationships/notesSlide"/><Relationship Id="rId22" Target="notesSlides/notesSlide4.xml" Type="http://schemas.openxmlformats.org/officeDocument/2006/relationships/notesSlide"/><Relationship Id="rId23" Target="notesSlides/notesSlide5.xml" Type="http://schemas.openxmlformats.org/officeDocument/2006/relationships/notesSlide"/><Relationship Id="rId24" Target="notesSlides/notesSlide6.xml" Type="http://schemas.openxmlformats.org/officeDocument/2006/relationships/notesSlide"/><Relationship Id="rId25" Target="notesSlides/notesSlide7.xml" Type="http://schemas.openxmlformats.org/officeDocument/2006/relationships/notesSlide"/><Relationship Id="rId26" Target="fonts/font26.fntdata" Type="http://schemas.openxmlformats.org/officeDocument/2006/relationships/font"/><Relationship Id="rId27" Target="notesSlides/notesSlide8.xml" Type="http://schemas.openxmlformats.org/officeDocument/2006/relationships/notesSlide"/><Relationship Id="rId28" Target="notesSlides/notesSlide9.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notesSlides/notesSlide4.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29.png" Type="http://schemas.openxmlformats.org/officeDocument/2006/relationships/image"/><Relationship Id="rId2" Target="../notesSlides/notesSlide7.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13" Target="../media/image38.png" Type="http://schemas.openxmlformats.org/officeDocument/2006/relationships/image"/><Relationship Id="rId14" Target="../media/image39.svg" Type="http://schemas.openxmlformats.org/officeDocument/2006/relationships/image"/><Relationship Id="rId2" Target="../notesSlides/notesSlide9.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a:grpSpLocks noChangeAspect="true"/>
          </p:cNvGrpSpPr>
          <p:nvPr/>
        </p:nvGrpSpPr>
        <p:grpSpPr>
          <a:xfrm rot="0">
            <a:off x="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6"/>
              <a:stretch>
                <a:fillRect l="0" t="0" r="0" b="0"/>
              </a:stretch>
            </a:blipFill>
          </p:spPr>
        </p:sp>
      </p:grpSp>
      <p:sp>
        <p:nvSpPr>
          <p:cNvPr name="TextBox 10" id="10"/>
          <p:cNvSpPr txBox="true"/>
          <p:nvPr/>
        </p:nvSpPr>
        <p:spPr>
          <a:xfrm rot="0">
            <a:off x="7938046" y="3103810"/>
            <a:ext cx="9269909" cy="2600325"/>
          </a:xfrm>
          <a:prstGeom prst="rect">
            <a:avLst/>
          </a:prstGeom>
        </p:spPr>
        <p:txBody>
          <a:bodyPr anchor="t" rtlCol="false" tIns="0" lIns="0" bIns="0" rIns="0">
            <a:spAutoFit/>
          </a:bodyPr>
          <a:lstStyle/>
          <a:p>
            <a:pPr algn="l">
              <a:lnSpc>
                <a:spcPts val="6749"/>
              </a:lnSpc>
            </a:pPr>
            <a:r>
              <a:rPr lang="en-US" sz="5374" b="true">
                <a:solidFill>
                  <a:srgbClr val="C6BFEE"/>
                </a:solidFill>
                <a:latin typeface="Prompt Medium"/>
                <a:ea typeface="Prompt Medium"/>
                <a:cs typeface="Prompt Medium"/>
                <a:sym typeface="Prompt Medium"/>
              </a:rPr>
              <a:t>Student Performance Prediction Using Scikit-learn &amp; XGBoost</a:t>
            </a:r>
          </a:p>
        </p:txBody>
      </p:sp>
      <p:sp>
        <p:nvSpPr>
          <p:cNvPr name="TextBox 11" id="11"/>
          <p:cNvSpPr txBox="true"/>
          <p:nvPr/>
        </p:nvSpPr>
        <p:spPr>
          <a:xfrm rot="0">
            <a:off x="7938046" y="6071741"/>
            <a:ext cx="9269909" cy="1082874"/>
          </a:xfrm>
          <a:prstGeom prst="rect">
            <a:avLst/>
          </a:prstGeom>
        </p:spPr>
        <p:txBody>
          <a:bodyPr anchor="t" rtlCol="false" tIns="0" lIns="0" bIns="0" rIns="0">
            <a:spAutoFit/>
          </a:bodyPr>
          <a:lstStyle/>
          <a:p>
            <a:pPr algn="l">
              <a:lnSpc>
                <a:spcPts val="3875"/>
              </a:lnSpc>
            </a:pPr>
            <a:r>
              <a:rPr lang="en-US" sz="2375">
                <a:solidFill>
                  <a:srgbClr val="DAD8E9"/>
                </a:solidFill>
                <a:latin typeface="Mukta Light"/>
                <a:ea typeface="Mukta Light"/>
                <a:cs typeface="Mukta Light"/>
                <a:sym typeface="Mukta Light"/>
              </a:rPr>
              <a:t>Predicting final grades from demographic, social and academic factors to enable early intervention and targeted support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a:grpSpLocks noChangeAspect="true"/>
          </p:cNvGrpSpPr>
          <p:nvPr/>
        </p:nvGrpSpPr>
        <p:grpSpPr>
          <a:xfrm rot="0">
            <a:off x="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6"/>
              <a:stretch>
                <a:fillRect l="0" t="0" r="0" b="0"/>
              </a:stretch>
            </a:blipFill>
          </p:spPr>
        </p:sp>
      </p:grpSp>
      <p:sp>
        <p:nvSpPr>
          <p:cNvPr name="TextBox 10" id="10"/>
          <p:cNvSpPr txBox="true"/>
          <p:nvPr/>
        </p:nvSpPr>
        <p:spPr>
          <a:xfrm rot="0">
            <a:off x="7938046" y="1034355"/>
            <a:ext cx="6858000" cy="885825"/>
          </a:xfrm>
          <a:prstGeom prst="rect">
            <a:avLst/>
          </a:prstGeom>
        </p:spPr>
        <p:txBody>
          <a:bodyPr anchor="t" rtlCol="false" tIns="0" lIns="0" bIns="0" rIns="0">
            <a:spAutoFit/>
          </a:bodyPr>
          <a:lstStyle/>
          <a:p>
            <a:pPr algn="l">
              <a:lnSpc>
                <a:spcPts val="6749"/>
              </a:lnSpc>
            </a:pPr>
            <a:r>
              <a:rPr lang="en-US" sz="5374" b="true">
                <a:solidFill>
                  <a:srgbClr val="C6BFEE"/>
                </a:solidFill>
                <a:latin typeface="Prompt Medium"/>
                <a:ea typeface="Prompt Medium"/>
                <a:cs typeface="Prompt Medium"/>
                <a:sym typeface="Prompt Medium"/>
              </a:rPr>
              <a:t>Project Overview</a:t>
            </a:r>
          </a:p>
        </p:txBody>
      </p:sp>
      <p:sp>
        <p:nvSpPr>
          <p:cNvPr name="TextBox 11" id="11"/>
          <p:cNvSpPr txBox="true"/>
          <p:nvPr/>
        </p:nvSpPr>
        <p:spPr>
          <a:xfrm rot="0">
            <a:off x="7938046" y="2682031"/>
            <a:ext cx="4114800" cy="523875"/>
          </a:xfrm>
          <a:prstGeom prst="rect">
            <a:avLst/>
          </a:prstGeom>
        </p:spPr>
        <p:txBody>
          <a:bodyPr anchor="t" rtlCol="false" tIns="0" lIns="0" bIns="0" rIns="0">
            <a:spAutoFit/>
          </a:bodyPr>
          <a:lstStyle/>
          <a:p>
            <a:pPr algn="l">
              <a:lnSpc>
                <a:spcPts val="3999"/>
              </a:lnSpc>
            </a:pPr>
            <a:r>
              <a:rPr lang="en-US" sz="3187" b="true">
                <a:solidFill>
                  <a:srgbClr val="C6BFEE"/>
                </a:solidFill>
                <a:latin typeface="Prompt Medium"/>
                <a:ea typeface="Prompt Medium"/>
                <a:cs typeface="Prompt Medium"/>
                <a:sym typeface="Prompt Medium"/>
              </a:rPr>
              <a:t>The Challenge</a:t>
            </a:r>
          </a:p>
        </p:txBody>
      </p:sp>
      <p:sp>
        <p:nvSpPr>
          <p:cNvPr name="TextBox 12" id="12"/>
          <p:cNvSpPr txBox="true"/>
          <p:nvPr/>
        </p:nvSpPr>
        <p:spPr>
          <a:xfrm rot="0">
            <a:off x="7938046" y="3419177"/>
            <a:ext cx="4258568" cy="4045744"/>
          </a:xfrm>
          <a:prstGeom prst="rect">
            <a:avLst/>
          </a:prstGeom>
        </p:spPr>
        <p:txBody>
          <a:bodyPr anchor="t" rtlCol="false" tIns="0" lIns="0" bIns="0" rIns="0">
            <a:spAutoFit/>
          </a:bodyPr>
          <a:lstStyle/>
          <a:p>
            <a:pPr algn="l">
              <a:lnSpc>
                <a:spcPts val="3875"/>
              </a:lnSpc>
            </a:pPr>
            <a:r>
              <a:rPr lang="en-US" sz="2375">
                <a:solidFill>
                  <a:srgbClr val="DAD8E9"/>
                </a:solidFill>
                <a:latin typeface="Mukta Light"/>
                <a:ea typeface="Mukta Light"/>
                <a:cs typeface="Mukta Light"/>
                <a:sym typeface="Mukta Light"/>
              </a:rPr>
              <a:t>We aim to predict students' final grades through both regression and classification approaches. By analysing demographic, social and academic inputs, we enable educators to intervene early and provide targeted support where it's needed most.</a:t>
            </a:r>
          </a:p>
        </p:txBody>
      </p:sp>
      <p:sp>
        <p:nvSpPr>
          <p:cNvPr name="TextBox 13" id="13"/>
          <p:cNvSpPr txBox="true"/>
          <p:nvPr/>
        </p:nvSpPr>
        <p:spPr>
          <a:xfrm rot="0">
            <a:off x="12958911" y="2682031"/>
            <a:ext cx="4114800" cy="523875"/>
          </a:xfrm>
          <a:prstGeom prst="rect">
            <a:avLst/>
          </a:prstGeom>
        </p:spPr>
        <p:txBody>
          <a:bodyPr anchor="t" rtlCol="false" tIns="0" lIns="0" bIns="0" rIns="0">
            <a:spAutoFit/>
          </a:bodyPr>
          <a:lstStyle/>
          <a:p>
            <a:pPr algn="l">
              <a:lnSpc>
                <a:spcPts val="3999"/>
              </a:lnSpc>
            </a:pPr>
            <a:r>
              <a:rPr lang="en-US" sz="3187" b="true">
                <a:solidFill>
                  <a:srgbClr val="C6BFEE"/>
                </a:solidFill>
                <a:latin typeface="Prompt Medium"/>
                <a:ea typeface="Prompt Medium"/>
                <a:cs typeface="Prompt Medium"/>
                <a:sym typeface="Prompt Medium"/>
              </a:rPr>
              <a:t>The Data</a:t>
            </a:r>
          </a:p>
        </p:txBody>
      </p:sp>
      <p:sp>
        <p:nvSpPr>
          <p:cNvPr name="TextBox 14" id="14"/>
          <p:cNvSpPr txBox="true"/>
          <p:nvPr/>
        </p:nvSpPr>
        <p:spPr>
          <a:xfrm rot="0">
            <a:off x="12958911" y="3419177"/>
            <a:ext cx="4258568" cy="5527179"/>
          </a:xfrm>
          <a:prstGeom prst="rect">
            <a:avLst/>
          </a:prstGeom>
        </p:spPr>
        <p:txBody>
          <a:bodyPr anchor="t" rtlCol="false" tIns="0" lIns="0" bIns="0" rIns="0">
            <a:spAutoFit/>
          </a:bodyPr>
          <a:lstStyle/>
          <a:p>
            <a:pPr algn="l">
              <a:lnSpc>
                <a:spcPts val="3875"/>
              </a:lnSpc>
            </a:pPr>
            <a:r>
              <a:rPr lang="en-US" sz="2375">
                <a:solidFill>
                  <a:srgbClr val="DAD8E9"/>
                </a:solidFill>
                <a:latin typeface="Mukta Light"/>
                <a:ea typeface="Mukta Light"/>
                <a:cs typeface="Mukta Light"/>
                <a:sym typeface="Mukta Light"/>
              </a:rPr>
              <a:t>Our dataset encompasses a comprehensive range of factors including age, gender, parental education levels, study time, attendance records, past grades, family support structures, and extracurricular participation. All data has been thoroughly cleaned with missing values handled and categorical encoding applied.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TextBox 8" id="8"/>
          <p:cNvSpPr txBox="true"/>
          <p:nvPr/>
        </p:nvSpPr>
        <p:spPr>
          <a:xfrm rot="0">
            <a:off x="1080046" y="1261170"/>
            <a:ext cx="10725299" cy="885825"/>
          </a:xfrm>
          <a:prstGeom prst="rect">
            <a:avLst/>
          </a:prstGeom>
        </p:spPr>
        <p:txBody>
          <a:bodyPr anchor="t" rtlCol="false" tIns="0" lIns="0" bIns="0" rIns="0">
            <a:spAutoFit/>
          </a:bodyPr>
          <a:lstStyle/>
          <a:p>
            <a:pPr algn="l">
              <a:lnSpc>
                <a:spcPts val="6749"/>
              </a:lnSpc>
            </a:pPr>
            <a:r>
              <a:rPr lang="en-US" sz="5374" b="true">
                <a:solidFill>
                  <a:srgbClr val="C6BFEE"/>
                </a:solidFill>
                <a:latin typeface="Prompt Medium"/>
                <a:ea typeface="Prompt Medium"/>
                <a:cs typeface="Prompt Medium"/>
                <a:sym typeface="Prompt Medium"/>
              </a:rPr>
              <a:t>Tools &amp; Libraries in Our Arsenal</a:t>
            </a:r>
          </a:p>
        </p:txBody>
      </p:sp>
      <p:grpSp>
        <p:nvGrpSpPr>
          <p:cNvPr name="Group 9" id="9"/>
          <p:cNvGrpSpPr/>
          <p:nvPr/>
        </p:nvGrpSpPr>
        <p:grpSpPr>
          <a:xfrm rot="0">
            <a:off x="1070521" y="2754660"/>
            <a:ext cx="5189339" cy="2275582"/>
            <a:chOff x="0" y="0"/>
            <a:chExt cx="6919118" cy="3034110"/>
          </a:xfrm>
        </p:grpSpPr>
        <p:sp>
          <p:nvSpPr>
            <p:cNvPr name="Freeform 10" id="10"/>
            <p:cNvSpPr/>
            <p:nvPr/>
          </p:nvSpPr>
          <p:spPr>
            <a:xfrm flipH="false" flipV="false" rot="0">
              <a:off x="12700" y="12700"/>
              <a:ext cx="6893687" cy="3008757"/>
            </a:xfrm>
            <a:custGeom>
              <a:avLst/>
              <a:gdLst/>
              <a:ahLst/>
              <a:cxnLst/>
              <a:rect r="r" b="b" t="t" l="l"/>
              <a:pathLst>
                <a:path h="3008757" w="6893687">
                  <a:moveTo>
                    <a:pt x="0" y="172847"/>
                  </a:moveTo>
                  <a:cubicBezTo>
                    <a:pt x="0" y="77343"/>
                    <a:pt x="77724" y="0"/>
                    <a:pt x="173609" y="0"/>
                  </a:cubicBezTo>
                  <a:lnTo>
                    <a:pt x="6720078" y="0"/>
                  </a:lnTo>
                  <a:cubicBezTo>
                    <a:pt x="6815963" y="0"/>
                    <a:pt x="6893687" y="77343"/>
                    <a:pt x="6893687" y="172847"/>
                  </a:cubicBezTo>
                  <a:lnTo>
                    <a:pt x="6893687" y="2835910"/>
                  </a:lnTo>
                  <a:cubicBezTo>
                    <a:pt x="6893687" y="2931414"/>
                    <a:pt x="6815963" y="3008757"/>
                    <a:pt x="6720078" y="3008757"/>
                  </a:cubicBezTo>
                  <a:lnTo>
                    <a:pt x="173609" y="3008757"/>
                  </a:lnTo>
                  <a:cubicBezTo>
                    <a:pt x="77724" y="3008757"/>
                    <a:pt x="0" y="2931287"/>
                    <a:pt x="0" y="2835910"/>
                  </a:cubicBezTo>
                  <a:close/>
                </a:path>
              </a:pathLst>
            </a:custGeom>
            <a:solidFill>
              <a:srgbClr val="542C49"/>
            </a:solidFill>
          </p:spPr>
        </p:sp>
        <p:sp>
          <p:nvSpPr>
            <p:cNvPr name="Freeform 11" id="11"/>
            <p:cNvSpPr/>
            <p:nvPr/>
          </p:nvSpPr>
          <p:spPr>
            <a:xfrm flipH="false" flipV="false" rot="0">
              <a:off x="0" y="0"/>
              <a:ext cx="6919087" cy="3034157"/>
            </a:xfrm>
            <a:custGeom>
              <a:avLst/>
              <a:gdLst/>
              <a:ahLst/>
              <a:cxnLst/>
              <a:rect r="r" b="b" t="t" l="l"/>
              <a:pathLst>
                <a:path h="3034157" w="6919087">
                  <a:moveTo>
                    <a:pt x="0" y="185547"/>
                  </a:moveTo>
                  <a:cubicBezTo>
                    <a:pt x="0" y="83058"/>
                    <a:pt x="83439" y="0"/>
                    <a:pt x="186309" y="0"/>
                  </a:cubicBezTo>
                  <a:lnTo>
                    <a:pt x="6732778" y="0"/>
                  </a:lnTo>
                  <a:lnTo>
                    <a:pt x="6732778" y="12700"/>
                  </a:lnTo>
                  <a:lnTo>
                    <a:pt x="6732778" y="0"/>
                  </a:lnTo>
                  <a:cubicBezTo>
                    <a:pt x="6835648" y="0"/>
                    <a:pt x="6919087" y="83058"/>
                    <a:pt x="6919087" y="185547"/>
                  </a:cubicBezTo>
                  <a:lnTo>
                    <a:pt x="6906387" y="185547"/>
                  </a:lnTo>
                  <a:lnTo>
                    <a:pt x="6919087" y="185547"/>
                  </a:lnTo>
                  <a:lnTo>
                    <a:pt x="6919087" y="2848610"/>
                  </a:lnTo>
                  <a:lnTo>
                    <a:pt x="6906387" y="2848610"/>
                  </a:lnTo>
                  <a:lnTo>
                    <a:pt x="6919087" y="2848610"/>
                  </a:lnTo>
                  <a:cubicBezTo>
                    <a:pt x="6919087" y="2951099"/>
                    <a:pt x="6835648" y="3034157"/>
                    <a:pt x="6732778" y="3034157"/>
                  </a:cubicBezTo>
                  <a:lnTo>
                    <a:pt x="6732778" y="3021457"/>
                  </a:lnTo>
                  <a:lnTo>
                    <a:pt x="6732778" y="3034157"/>
                  </a:lnTo>
                  <a:lnTo>
                    <a:pt x="186309" y="3034157"/>
                  </a:lnTo>
                  <a:lnTo>
                    <a:pt x="186309" y="3021457"/>
                  </a:lnTo>
                  <a:lnTo>
                    <a:pt x="186309" y="3034157"/>
                  </a:lnTo>
                  <a:cubicBezTo>
                    <a:pt x="83439" y="3034157"/>
                    <a:pt x="0" y="2951099"/>
                    <a:pt x="0" y="2848610"/>
                  </a:cubicBezTo>
                  <a:lnTo>
                    <a:pt x="0" y="185547"/>
                  </a:lnTo>
                  <a:lnTo>
                    <a:pt x="12700" y="185547"/>
                  </a:lnTo>
                  <a:lnTo>
                    <a:pt x="0" y="185547"/>
                  </a:lnTo>
                  <a:moveTo>
                    <a:pt x="25400" y="185547"/>
                  </a:moveTo>
                  <a:lnTo>
                    <a:pt x="25400" y="2848610"/>
                  </a:lnTo>
                  <a:lnTo>
                    <a:pt x="12700" y="2848610"/>
                  </a:lnTo>
                  <a:lnTo>
                    <a:pt x="25400" y="2848610"/>
                  </a:lnTo>
                  <a:cubicBezTo>
                    <a:pt x="25400" y="2937002"/>
                    <a:pt x="97409" y="3008757"/>
                    <a:pt x="186309" y="3008757"/>
                  </a:cubicBezTo>
                  <a:lnTo>
                    <a:pt x="6732778" y="3008757"/>
                  </a:lnTo>
                  <a:cubicBezTo>
                    <a:pt x="6821678" y="3008757"/>
                    <a:pt x="6893687" y="2937002"/>
                    <a:pt x="6893687" y="2848610"/>
                  </a:cubicBezTo>
                  <a:lnTo>
                    <a:pt x="6893687" y="185547"/>
                  </a:lnTo>
                  <a:cubicBezTo>
                    <a:pt x="6893687" y="97155"/>
                    <a:pt x="6821678" y="25400"/>
                    <a:pt x="6732778" y="25400"/>
                  </a:cubicBezTo>
                  <a:lnTo>
                    <a:pt x="186309" y="25400"/>
                  </a:lnTo>
                  <a:lnTo>
                    <a:pt x="186309" y="12700"/>
                  </a:lnTo>
                  <a:lnTo>
                    <a:pt x="186309" y="25400"/>
                  </a:lnTo>
                  <a:cubicBezTo>
                    <a:pt x="97409" y="25400"/>
                    <a:pt x="25400" y="97155"/>
                    <a:pt x="25400" y="185547"/>
                  </a:cubicBezTo>
                  <a:close/>
                </a:path>
              </a:pathLst>
            </a:custGeom>
            <a:solidFill>
              <a:srgbClr val="6D4562"/>
            </a:solidFill>
          </p:spPr>
        </p:sp>
      </p:grpSp>
      <p:sp>
        <p:nvSpPr>
          <p:cNvPr name="TextBox 12" id="12"/>
          <p:cNvSpPr txBox="true"/>
          <p:nvPr/>
        </p:nvSpPr>
        <p:spPr>
          <a:xfrm rot="0">
            <a:off x="1407616" y="3082230"/>
            <a:ext cx="3429000" cy="438150"/>
          </a:xfrm>
          <a:prstGeom prst="rect">
            <a:avLst/>
          </a:prstGeom>
        </p:spPr>
        <p:txBody>
          <a:bodyPr anchor="t" rtlCol="false" tIns="0" lIns="0" bIns="0" rIns="0">
            <a:spAutoFit/>
          </a:bodyPr>
          <a:lstStyle/>
          <a:p>
            <a:pPr algn="l">
              <a:lnSpc>
                <a:spcPts val="3374"/>
              </a:lnSpc>
            </a:pPr>
            <a:r>
              <a:rPr lang="en-US" sz="2687" b="true">
                <a:solidFill>
                  <a:srgbClr val="DAD8E9"/>
                </a:solidFill>
                <a:latin typeface="Prompt Medium"/>
                <a:ea typeface="Prompt Medium"/>
                <a:cs typeface="Prompt Medium"/>
                <a:sym typeface="Prompt Medium"/>
              </a:rPr>
              <a:t>pandas</a:t>
            </a:r>
          </a:p>
        </p:txBody>
      </p:sp>
      <p:sp>
        <p:nvSpPr>
          <p:cNvPr name="TextBox 13" id="13"/>
          <p:cNvSpPr txBox="true"/>
          <p:nvPr/>
        </p:nvSpPr>
        <p:spPr>
          <a:xfrm rot="0">
            <a:off x="1407616" y="3610272"/>
            <a:ext cx="4515148" cy="1082874"/>
          </a:xfrm>
          <a:prstGeom prst="rect">
            <a:avLst/>
          </a:prstGeom>
        </p:spPr>
        <p:txBody>
          <a:bodyPr anchor="t" rtlCol="false" tIns="0" lIns="0" bIns="0" rIns="0">
            <a:spAutoFit/>
          </a:bodyPr>
          <a:lstStyle/>
          <a:p>
            <a:pPr algn="l">
              <a:lnSpc>
                <a:spcPts val="3875"/>
              </a:lnSpc>
            </a:pPr>
            <a:r>
              <a:rPr lang="en-US" sz="2375">
                <a:solidFill>
                  <a:srgbClr val="DAD8E9"/>
                </a:solidFill>
                <a:latin typeface="Mukta Light"/>
                <a:ea typeface="Mukta Light"/>
                <a:cs typeface="Mukta Light"/>
                <a:sym typeface="Mukta Light"/>
              </a:rPr>
              <a:t>Data loading, cleaning and table manipulation</a:t>
            </a:r>
          </a:p>
        </p:txBody>
      </p:sp>
      <p:grpSp>
        <p:nvGrpSpPr>
          <p:cNvPr name="Group 14" id="14"/>
          <p:cNvGrpSpPr/>
          <p:nvPr/>
        </p:nvGrpSpPr>
        <p:grpSpPr>
          <a:xfrm rot="0">
            <a:off x="6549330" y="2754660"/>
            <a:ext cx="5189339" cy="2275582"/>
            <a:chOff x="0" y="0"/>
            <a:chExt cx="6919118" cy="3034110"/>
          </a:xfrm>
        </p:grpSpPr>
        <p:sp>
          <p:nvSpPr>
            <p:cNvPr name="Freeform 15" id="15"/>
            <p:cNvSpPr/>
            <p:nvPr/>
          </p:nvSpPr>
          <p:spPr>
            <a:xfrm flipH="false" flipV="false" rot="0">
              <a:off x="12700" y="12700"/>
              <a:ext cx="6893687" cy="3008757"/>
            </a:xfrm>
            <a:custGeom>
              <a:avLst/>
              <a:gdLst/>
              <a:ahLst/>
              <a:cxnLst/>
              <a:rect r="r" b="b" t="t" l="l"/>
              <a:pathLst>
                <a:path h="3008757" w="6893687">
                  <a:moveTo>
                    <a:pt x="0" y="172847"/>
                  </a:moveTo>
                  <a:cubicBezTo>
                    <a:pt x="0" y="77343"/>
                    <a:pt x="77724" y="0"/>
                    <a:pt x="173609" y="0"/>
                  </a:cubicBezTo>
                  <a:lnTo>
                    <a:pt x="6720078" y="0"/>
                  </a:lnTo>
                  <a:cubicBezTo>
                    <a:pt x="6815963" y="0"/>
                    <a:pt x="6893687" y="77343"/>
                    <a:pt x="6893687" y="172847"/>
                  </a:cubicBezTo>
                  <a:lnTo>
                    <a:pt x="6893687" y="2835910"/>
                  </a:lnTo>
                  <a:cubicBezTo>
                    <a:pt x="6893687" y="2931414"/>
                    <a:pt x="6815963" y="3008757"/>
                    <a:pt x="6720078" y="3008757"/>
                  </a:cubicBezTo>
                  <a:lnTo>
                    <a:pt x="173609" y="3008757"/>
                  </a:lnTo>
                  <a:cubicBezTo>
                    <a:pt x="77724" y="3008757"/>
                    <a:pt x="0" y="2931287"/>
                    <a:pt x="0" y="2835910"/>
                  </a:cubicBezTo>
                  <a:close/>
                </a:path>
              </a:pathLst>
            </a:custGeom>
            <a:solidFill>
              <a:srgbClr val="542C49"/>
            </a:solidFill>
          </p:spPr>
        </p:sp>
        <p:sp>
          <p:nvSpPr>
            <p:cNvPr name="Freeform 16" id="16"/>
            <p:cNvSpPr/>
            <p:nvPr/>
          </p:nvSpPr>
          <p:spPr>
            <a:xfrm flipH="false" flipV="false" rot="0">
              <a:off x="0" y="0"/>
              <a:ext cx="6919087" cy="3034157"/>
            </a:xfrm>
            <a:custGeom>
              <a:avLst/>
              <a:gdLst/>
              <a:ahLst/>
              <a:cxnLst/>
              <a:rect r="r" b="b" t="t" l="l"/>
              <a:pathLst>
                <a:path h="3034157" w="6919087">
                  <a:moveTo>
                    <a:pt x="0" y="185547"/>
                  </a:moveTo>
                  <a:cubicBezTo>
                    <a:pt x="0" y="83058"/>
                    <a:pt x="83439" y="0"/>
                    <a:pt x="186309" y="0"/>
                  </a:cubicBezTo>
                  <a:lnTo>
                    <a:pt x="6732778" y="0"/>
                  </a:lnTo>
                  <a:lnTo>
                    <a:pt x="6732778" y="12700"/>
                  </a:lnTo>
                  <a:lnTo>
                    <a:pt x="6732778" y="0"/>
                  </a:lnTo>
                  <a:cubicBezTo>
                    <a:pt x="6835648" y="0"/>
                    <a:pt x="6919087" y="83058"/>
                    <a:pt x="6919087" y="185547"/>
                  </a:cubicBezTo>
                  <a:lnTo>
                    <a:pt x="6906387" y="185547"/>
                  </a:lnTo>
                  <a:lnTo>
                    <a:pt x="6919087" y="185547"/>
                  </a:lnTo>
                  <a:lnTo>
                    <a:pt x="6919087" y="2848610"/>
                  </a:lnTo>
                  <a:lnTo>
                    <a:pt x="6906387" y="2848610"/>
                  </a:lnTo>
                  <a:lnTo>
                    <a:pt x="6919087" y="2848610"/>
                  </a:lnTo>
                  <a:cubicBezTo>
                    <a:pt x="6919087" y="2951099"/>
                    <a:pt x="6835648" y="3034157"/>
                    <a:pt x="6732778" y="3034157"/>
                  </a:cubicBezTo>
                  <a:lnTo>
                    <a:pt x="6732778" y="3021457"/>
                  </a:lnTo>
                  <a:lnTo>
                    <a:pt x="6732778" y="3034157"/>
                  </a:lnTo>
                  <a:lnTo>
                    <a:pt x="186309" y="3034157"/>
                  </a:lnTo>
                  <a:lnTo>
                    <a:pt x="186309" y="3021457"/>
                  </a:lnTo>
                  <a:lnTo>
                    <a:pt x="186309" y="3034157"/>
                  </a:lnTo>
                  <a:cubicBezTo>
                    <a:pt x="83439" y="3034157"/>
                    <a:pt x="0" y="2951099"/>
                    <a:pt x="0" y="2848610"/>
                  </a:cubicBezTo>
                  <a:lnTo>
                    <a:pt x="0" y="185547"/>
                  </a:lnTo>
                  <a:lnTo>
                    <a:pt x="12700" y="185547"/>
                  </a:lnTo>
                  <a:lnTo>
                    <a:pt x="0" y="185547"/>
                  </a:lnTo>
                  <a:moveTo>
                    <a:pt x="25400" y="185547"/>
                  </a:moveTo>
                  <a:lnTo>
                    <a:pt x="25400" y="2848610"/>
                  </a:lnTo>
                  <a:lnTo>
                    <a:pt x="12700" y="2848610"/>
                  </a:lnTo>
                  <a:lnTo>
                    <a:pt x="25400" y="2848610"/>
                  </a:lnTo>
                  <a:cubicBezTo>
                    <a:pt x="25400" y="2937002"/>
                    <a:pt x="97409" y="3008757"/>
                    <a:pt x="186309" y="3008757"/>
                  </a:cubicBezTo>
                  <a:lnTo>
                    <a:pt x="6732778" y="3008757"/>
                  </a:lnTo>
                  <a:cubicBezTo>
                    <a:pt x="6821678" y="3008757"/>
                    <a:pt x="6893687" y="2937002"/>
                    <a:pt x="6893687" y="2848610"/>
                  </a:cubicBezTo>
                  <a:lnTo>
                    <a:pt x="6893687" y="185547"/>
                  </a:lnTo>
                  <a:cubicBezTo>
                    <a:pt x="6893687" y="97155"/>
                    <a:pt x="6821678" y="25400"/>
                    <a:pt x="6732778" y="25400"/>
                  </a:cubicBezTo>
                  <a:lnTo>
                    <a:pt x="186309" y="25400"/>
                  </a:lnTo>
                  <a:lnTo>
                    <a:pt x="186309" y="12700"/>
                  </a:lnTo>
                  <a:lnTo>
                    <a:pt x="186309" y="25400"/>
                  </a:lnTo>
                  <a:cubicBezTo>
                    <a:pt x="97409" y="25400"/>
                    <a:pt x="25400" y="97155"/>
                    <a:pt x="25400" y="185547"/>
                  </a:cubicBezTo>
                  <a:close/>
                </a:path>
              </a:pathLst>
            </a:custGeom>
            <a:solidFill>
              <a:srgbClr val="6D4562"/>
            </a:solidFill>
          </p:spPr>
        </p:sp>
      </p:grpSp>
      <p:sp>
        <p:nvSpPr>
          <p:cNvPr name="TextBox 17" id="17"/>
          <p:cNvSpPr txBox="true"/>
          <p:nvPr/>
        </p:nvSpPr>
        <p:spPr>
          <a:xfrm rot="0">
            <a:off x="6886426" y="3082230"/>
            <a:ext cx="3429000" cy="438150"/>
          </a:xfrm>
          <a:prstGeom prst="rect">
            <a:avLst/>
          </a:prstGeom>
        </p:spPr>
        <p:txBody>
          <a:bodyPr anchor="t" rtlCol="false" tIns="0" lIns="0" bIns="0" rIns="0">
            <a:spAutoFit/>
          </a:bodyPr>
          <a:lstStyle/>
          <a:p>
            <a:pPr algn="l">
              <a:lnSpc>
                <a:spcPts val="3374"/>
              </a:lnSpc>
            </a:pPr>
            <a:r>
              <a:rPr lang="en-US" sz="2687" b="true">
                <a:solidFill>
                  <a:srgbClr val="DAD8E9"/>
                </a:solidFill>
                <a:latin typeface="Prompt Medium"/>
                <a:ea typeface="Prompt Medium"/>
                <a:cs typeface="Prompt Medium"/>
                <a:sym typeface="Prompt Medium"/>
              </a:rPr>
              <a:t>numpy</a:t>
            </a:r>
          </a:p>
        </p:txBody>
      </p:sp>
      <p:sp>
        <p:nvSpPr>
          <p:cNvPr name="TextBox 18" id="18"/>
          <p:cNvSpPr txBox="true"/>
          <p:nvPr/>
        </p:nvSpPr>
        <p:spPr>
          <a:xfrm rot="0">
            <a:off x="6886426" y="3610272"/>
            <a:ext cx="4515148" cy="1082874"/>
          </a:xfrm>
          <a:prstGeom prst="rect">
            <a:avLst/>
          </a:prstGeom>
        </p:spPr>
        <p:txBody>
          <a:bodyPr anchor="t" rtlCol="false" tIns="0" lIns="0" bIns="0" rIns="0">
            <a:spAutoFit/>
          </a:bodyPr>
          <a:lstStyle/>
          <a:p>
            <a:pPr algn="l">
              <a:lnSpc>
                <a:spcPts val="3875"/>
              </a:lnSpc>
            </a:pPr>
            <a:r>
              <a:rPr lang="en-US" sz="2375">
                <a:solidFill>
                  <a:srgbClr val="DAD8E9"/>
                </a:solidFill>
                <a:latin typeface="Mukta Light"/>
                <a:ea typeface="Mukta Light"/>
                <a:cs typeface="Mukta Light"/>
                <a:sym typeface="Mukta Light"/>
              </a:rPr>
              <a:t>Numeric operations and efficient array handling</a:t>
            </a:r>
          </a:p>
        </p:txBody>
      </p:sp>
      <p:grpSp>
        <p:nvGrpSpPr>
          <p:cNvPr name="Group 19" id="19"/>
          <p:cNvGrpSpPr/>
          <p:nvPr/>
        </p:nvGrpSpPr>
        <p:grpSpPr>
          <a:xfrm rot="0">
            <a:off x="12028140" y="2754660"/>
            <a:ext cx="5189339" cy="2275582"/>
            <a:chOff x="0" y="0"/>
            <a:chExt cx="6919118" cy="3034110"/>
          </a:xfrm>
        </p:grpSpPr>
        <p:sp>
          <p:nvSpPr>
            <p:cNvPr name="Freeform 20" id="20"/>
            <p:cNvSpPr/>
            <p:nvPr/>
          </p:nvSpPr>
          <p:spPr>
            <a:xfrm flipH="false" flipV="false" rot="0">
              <a:off x="12700" y="12700"/>
              <a:ext cx="6893687" cy="3008757"/>
            </a:xfrm>
            <a:custGeom>
              <a:avLst/>
              <a:gdLst/>
              <a:ahLst/>
              <a:cxnLst/>
              <a:rect r="r" b="b" t="t" l="l"/>
              <a:pathLst>
                <a:path h="3008757" w="6893687">
                  <a:moveTo>
                    <a:pt x="0" y="172847"/>
                  </a:moveTo>
                  <a:cubicBezTo>
                    <a:pt x="0" y="77343"/>
                    <a:pt x="77724" y="0"/>
                    <a:pt x="173609" y="0"/>
                  </a:cubicBezTo>
                  <a:lnTo>
                    <a:pt x="6720078" y="0"/>
                  </a:lnTo>
                  <a:cubicBezTo>
                    <a:pt x="6815963" y="0"/>
                    <a:pt x="6893687" y="77343"/>
                    <a:pt x="6893687" y="172847"/>
                  </a:cubicBezTo>
                  <a:lnTo>
                    <a:pt x="6893687" y="2835910"/>
                  </a:lnTo>
                  <a:cubicBezTo>
                    <a:pt x="6893687" y="2931414"/>
                    <a:pt x="6815963" y="3008757"/>
                    <a:pt x="6720078" y="3008757"/>
                  </a:cubicBezTo>
                  <a:lnTo>
                    <a:pt x="173609" y="3008757"/>
                  </a:lnTo>
                  <a:cubicBezTo>
                    <a:pt x="77724" y="3008757"/>
                    <a:pt x="0" y="2931287"/>
                    <a:pt x="0" y="2835910"/>
                  </a:cubicBezTo>
                  <a:close/>
                </a:path>
              </a:pathLst>
            </a:custGeom>
            <a:solidFill>
              <a:srgbClr val="542C49"/>
            </a:solidFill>
          </p:spPr>
        </p:sp>
        <p:sp>
          <p:nvSpPr>
            <p:cNvPr name="Freeform 21" id="21"/>
            <p:cNvSpPr/>
            <p:nvPr/>
          </p:nvSpPr>
          <p:spPr>
            <a:xfrm flipH="false" flipV="false" rot="0">
              <a:off x="0" y="0"/>
              <a:ext cx="6919087" cy="3034157"/>
            </a:xfrm>
            <a:custGeom>
              <a:avLst/>
              <a:gdLst/>
              <a:ahLst/>
              <a:cxnLst/>
              <a:rect r="r" b="b" t="t" l="l"/>
              <a:pathLst>
                <a:path h="3034157" w="6919087">
                  <a:moveTo>
                    <a:pt x="0" y="185547"/>
                  </a:moveTo>
                  <a:cubicBezTo>
                    <a:pt x="0" y="83058"/>
                    <a:pt x="83439" y="0"/>
                    <a:pt x="186309" y="0"/>
                  </a:cubicBezTo>
                  <a:lnTo>
                    <a:pt x="6732778" y="0"/>
                  </a:lnTo>
                  <a:lnTo>
                    <a:pt x="6732778" y="12700"/>
                  </a:lnTo>
                  <a:lnTo>
                    <a:pt x="6732778" y="0"/>
                  </a:lnTo>
                  <a:cubicBezTo>
                    <a:pt x="6835648" y="0"/>
                    <a:pt x="6919087" y="83058"/>
                    <a:pt x="6919087" y="185547"/>
                  </a:cubicBezTo>
                  <a:lnTo>
                    <a:pt x="6906387" y="185547"/>
                  </a:lnTo>
                  <a:lnTo>
                    <a:pt x="6919087" y="185547"/>
                  </a:lnTo>
                  <a:lnTo>
                    <a:pt x="6919087" y="2848610"/>
                  </a:lnTo>
                  <a:lnTo>
                    <a:pt x="6906387" y="2848610"/>
                  </a:lnTo>
                  <a:lnTo>
                    <a:pt x="6919087" y="2848610"/>
                  </a:lnTo>
                  <a:cubicBezTo>
                    <a:pt x="6919087" y="2951099"/>
                    <a:pt x="6835648" y="3034157"/>
                    <a:pt x="6732778" y="3034157"/>
                  </a:cubicBezTo>
                  <a:lnTo>
                    <a:pt x="6732778" y="3021457"/>
                  </a:lnTo>
                  <a:lnTo>
                    <a:pt x="6732778" y="3034157"/>
                  </a:lnTo>
                  <a:lnTo>
                    <a:pt x="186309" y="3034157"/>
                  </a:lnTo>
                  <a:lnTo>
                    <a:pt x="186309" y="3021457"/>
                  </a:lnTo>
                  <a:lnTo>
                    <a:pt x="186309" y="3034157"/>
                  </a:lnTo>
                  <a:cubicBezTo>
                    <a:pt x="83439" y="3034157"/>
                    <a:pt x="0" y="2951099"/>
                    <a:pt x="0" y="2848610"/>
                  </a:cubicBezTo>
                  <a:lnTo>
                    <a:pt x="0" y="185547"/>
                  </a:lnTo>
                  <a:lnTo>
                    <a:pt x="12700" y="185547"/>
                  </a:lnTo>
                  <a:lnTo>
                    <a:pt x="0" y="185547"/>
                  </a:lnTo>
                  <a:moveTo>
                    <a:pt x="25400" y="185547"/>
                  </a:moveTo>
                  <a:lnTo>
                    <a:pt x="25400" y="2848610"/>
                  </a:lnTo>
                  <a:lnTo>
                    <a:pt x="12700" y="2848610"/>
                  </a:lnTo>
                  <a:lnTo>
                    <a:pt x="25400" y="2848610"/>
                  </a:lnTo>
                  <a:cubicBezTo>
                    <a:pt x="25400" y="2937002"/>
                    <a:pt x="97409" y="3008757"/>
                    <a:pt x="186309" y="3008757"/>
                  </a:cubicBezTo>
                  <a:lnTo>
                    <a:pt x="6732778" y="3008757"/>
                  </a:lnTo>
                  <a:cubicBezTo>
                    <a:pt x="6821678" y="3008757"/>
                    <a:pt x="6893687" y="2937002"/>
                    <a:pt x="6893687" y="2848610"/>
                  </a:cubicBezTo>
                  <a:lnTo>
                    <a:pt x="6893687" y="185547"/>
                  </a:lnTo>
                  <a:cubicBezTo>
                    <a:pt x="6893687" y="97155"/>
                    <a:pt x="6821678" y="25400"/>
                    <a:pt x="6732778" y="25400"/>
                  </a:cubicBezTo>
                  <a:lnTo>
                    <a:pt x="186309" y="25400"/>
                  </a:lnTo>
                  <a:lnTo>
                    <a:pt x="186309" y="12700"/>
                  </a:lnTo>
                  <a:lnTo>
                    <a:pt x="186309" y="25400"/>
                  </a:lnTo>
                  <a:cubicBezTo>
                    <a:pt x="97409" y="25400"/>
                    <a:pt x="25400" y="97155"/>
                    <a:pt x="25400" y="185547"/>
                  </a:cubicBezTo>
                  <a:close/>
                </a:path>
              </a:pathLst>
            </a:custGeom>
            <a:solidFill>
              <a:srgbClr val="6D4562"/>
            </a:solidFill>
          </p:spPr>
        </p:sp>
      </p:grpSp>
      <p:sp>
        <p:nvSpPr>
          <p:cNvPr name="TextBox 22" id="22"/>
          <p:cNvSpPr txBox="true"/>
          <p:nvPr/>
        </p:nvSpPr>
        <p:spPr>
          <a:xfrm rot="0">
            <a:off x="12365236" y="3082230"/>
            <a:ext cx="3429000" cy="438150"/>
          </a:xfrm>
          <a:prstGeom prst="rect">
            <a:avLst/>
          </a:prstGeom>
        </p:spPr>
        <p:txBody>
          <a:bodyPr anchor="t" rtlCol="false" tIns="0" lIns="0" bIns="0" rIns="0">
            <a:spAutoFit/>
          </a:bodyPr>
          <a:lstStyle/>
          <a:p>
            <a:pPr algn="l">
              <a:lnSpc>
                <a:spcPts val="3374"/>
              </a:lnSpc>
            </a:pPr>
            <a:r>
              <a:rPr lang="en-US" sz="2687" b="true">
                <a:solidFill>
                  <a:srgbClr val="DAD8E9"/>
                </a:solidFill>
                <a:latin typeface="Prompt Medium"/>
                <a:ea typeface="Prompt Medium"/>
                <a:cs typeface="Prompt Medium"/>
                <a:sym typeface="Prompt Medium"/>
              </a:rPr>
              <a:t>matplotlib</a:t>
            </a:r>
          </a:p>
        </p:txBody>
      </p:sp>
      <p:sp>
        <p:nvSpPr>
          <p:cNvPr name="TextBox 23" id="23"/>
          <p:cNvSpPr txBox="true"/>
          <p:nvPr/>
        </p:nvSpPr>
        <p:spPr>
          <a:xfrm rot="0">
            <a:off x="12365236" y="3610272"/>
            <a:ext cx="4515148" cy="1082874"/>
          </a:xfrm>
          <a:prstGeom prst="rect">
            <a:avLst/>
          </a:prstGeom>
        </p:spPr>
        <p:txBody>
          <a:bodyPr anchor="t" rtlCol="false" tIns="0" lIns="0" bIns="0" rIns="0">
            <a:spAutoFit/>
          </a:bodyPr>
          <a:lstStyle/>
          <a:p>
            <a:pPr algn="l">
              <a:lnSpc>
                <a:spcPts val="3875"/>
              </a:lnSpc>
            </a:pPr>
            <a:r>
              <a:rPr lang="en-US" sz="2375">
                <a:solidFill>
                  <a:srgbClr val="DAD8E9"/>
                </a:solidFill>
                <a:latin typeface="Mukta Light"/>
                <a:ea typeface="Mukta Light"/>
                <a:cs typeface="Mukta Light"/>
                <a:sym typeface="Mukta Light"/>
              </a:rPr>
              <a:t>Visualising distributions and relationships</a:t>
            </a:r>
          </a:p>
        </p:txBody>
      </p:sp>
      <p:grpSp>
        <p:nvGrpSpPr>
          <p:cNvPr name="Group 24" id="24"/>
          <p:cNvGrpSpPr/>
          <p:nvPr/>
        </p:nvGrpSpPr>
        <p:grpSpPr>
          <a:xfrm rot="0">
            <a:off x="1060996" y="5348734"/>
            <a:ext cx="7947720" cy="2332732"/>
            <a:chOff x="0" y="0"/>
            <a:chExt cx="10596960" cy="3110310"/>
          </a:xfrm>
        </p:grpSpPr>
        <p:sp>
          <p:nvSpPr>
            <p:cNvPr name="Freeform 25" id="25"/>
            <p:cNvSpPr/>
            <p:nvPr/>
          </p:nvSpPr>
          <p:spPr>
            <a:xfrm flipH="false" flipV="false" rot="0">
              <a:off x="25400" y="25400"/>
              <a:ext cx="10546207" cy="3059557"/>
            </a:xfrm>
            <a:custGeom>
              <a:avLst/>
              <a:gdLst/>
              <a:ahLst/>
              <a:cxnLst/>
              <a:rect r="r" b="b" t="t" l="l"/>
              <a:pathLst>
                <a:path h="3059557" w="10546207">
                  <a:moveTo>
                    <a:pt x="0" y="172847"/>
                  </a:moveTo>
                  <a:cubicBezTo>
                    <a:pt x="0" y="77343"/>
                    <a:pt x="78232" y="0"/>
                    <a:pt x="174879" y="0"/>
                  </a:cubicBezTo>
                  <a:lnTo>
                    <a:pt x="10371328" y="0"/>
                  </a:lnTo>
                  <a:cubicBezTo>
                    <a:pt x="10467848" y="0"/>
                    <a:pt x="10546207" y="77343"/>
                    <a:pt x="10546207" y="172847"/>
                  </a:cubicBezTo>
                  <a:lnTo>
                    <a:pt x="10546207" y="2886710"/>
                  </a:lnTo>
                  <a:cubicBezTo>
                    <a:pt x="10546207" y="2982214"/>
                    <a:pt x="10467975" y="3059557"/>
                    <a:pt x="10371328" y="3059557"/>
                  </a:cubicBezTo>
                  <a:lnTo>
                    <a:pt x="174879" y="3059557"/>
                  </a:lnTo>
                  <a:cubicBezTo>
                    <a:pt x="78232" y="3059557"/>
                    <a:pt x="0" y="2982087"/>
                    <a:pt x="0" y="2886710"/>
                  </a:cubicBezTo>
                  <a:close/>
                </a:path>
              </a:pathLst>
            </a:custGeom>
            <a:solidFill>
              <a:srgbClr val="0B0C23">
                <a:alpha val="90196"/>
              </a:srgbClr>
            </a:solidFill>
          </p:spPr>
        </p:sp>
        <p:sp>
          <p:nvSpPr>
            <p:cNvPr name="Freeform 26" id="26"/>
            <p:cNvSpPr/>
            <p:nvPr/>
          </p:nvSpPr>
          <p:spPr>
            <a:xfrm flipH="false" flipV="false" rot="0">
              <a:off x="0" y="0"/>
              <a:ext cx="10597007" cy="3110357"/>
            </a:xfrm>
            <a:custGeom>
              <a:avLst/>
              <a:gdLst/>
              <a:ahLst/>
              <a:cxnLst/>
              <a:rect r="r" b="b" t="t" l="l"/>
              <a:pathLst>
                <a:path h="3110357" w="10597007">
                  <a:moveTo>
                    <a:pt x="0" y="198247"/>
                  </a:moveTo>
                  <a:cubicBezTo>
                    <a:pt x="0" y="88519"/>
                    <a:pt x="89916" y="0"/>
                    <a:pt x="200279" y="0"/>
                  </a:cubicBezTo>
                  <a:lnTo>
                    <a:pt x="10396728" y="0"/>
                  </a:lnTo>
                  <a:lnTo>
                    <a:pt x="10396728" y="25400"/>
                  </a:lnTo>
                  <a:lnTo>
                    <a:pt x="10396728" y="0"/>
                  </a:lnTo>
                  <a:cubicBezTo>
                    <a:pt x="10507091" y="0"/>
                    <a:pt x="10597007" y="88519"/>
                    <a:pt x="10597007" y="198247"/>
                  </a:cubicBezTo>
                  <a:lnTo>
                    <a:pt x="10571607" y="198247"/>
                  </a:lnTo>
                  <a:lnTo>
                    <a:pt x="10597007" y="198247"/>
                  </a:lnTo>
                  <a:lnTo>
                    <a:pt x="10597007" y="2912110"/>
                  </a:lnTo>
                  <a:lnTo>
                    <a:pt x="10571607" y="2912110"/>
                  </a:lnTo>
                  <a:lnTo>
                    <a:pt x="10597007" y="2912110"/>
                  </a:lnTo>
                  <a:cubicBezTo>
                    <a:pt x="10597007" y="3021838"/>
                    <a:pt x="10507091" y="3110357"/>
                    <a:pt x="10396728" y="3110357"/>
                  </a:cubicBezTo>
                  <a:lnTo>
                    <a:pt x="10396728" y="3084957"/>
                  </a:lnTo>
                  <a:lnTo>
                    <a:pt x="10396728" y="3110357"/>
                  </a:lnTo>
                  <a:lnTo>
                    <a:pt x="200279" y="3110357"/>
                  </a:lnTo>
                  <a:lnTo>
                    <a:pt x="200279" y="3084957"/>
                  </a:lnTo>
                  <a:lnTo>
                    <a:pt x="200279" y="3110357"/>
                  </a:lnTo>
                  <a:cubicBezTo>
                    <a:pt x="89916" y="3110357"/>
                    <a:pt x="0" y="3021838"/>
                    <a:pt x="0" y="2912110"/>
                  </a:cubicBezTo>
                  <a:lnTo>
                    <a:pt x="0" y="198247"/>
                  </a:lnTo>
                  <a:lnTo>
                    <a:pt x="25400" y="198247"/>
                  </a:lnTo>
                  <a:lnTo>
                    <a:pt x="0" y="198247"/>
                  </a:lnTo>
                  <a:moveTo>
                    <a:pt x="50800" y="198247"/>
                  </a:moveTo>
                  <a:lnTo>
                    <a:pt x="50800" y="2912110"/>
                  </a:lnTo>
                  <a:lnTo>
                    <a:pt x="25400" y="2912110"/>
                  </a:lnTo>
                  <a:lnTo>
                    <a:pt x="50800" y="2912110"/>
                  </a:lnTo>
                  <a:cubicBezTo>
                    <a:pt x="50800" y="2993263"/>
                    <a:pt x="117475" y="3059557"/>
                    <a:pt x="200279" y="3059557"/>
                  </a:cubicBezTo>
                  <a:lnTo>
                    <a:pt x="10396728" y="3059557"/>
                  </a:lnTo>
                  <a:cubicBezTo>
                    <a:pt x="10479532" y="3059557"/>
                    <a:pt x="10546207" y="2993263"/>
                    <a:pt x="10546207" y="2912110"/>
                  </a:cubicBezTo>
                  <a:lnTo>
                    <a:pt x="10546207" y="198247"/>
                  </a:lnTo>
                  <a:cubicBezTo>
                    <a:pt x="10546207" y="117094"/>
                    <a:pt x="10479532" y="50800"/>
                    <a:pt x="10396728" y="50800"/>
                  </a:cubicBezTo>
                  <a:lnTo>
                    <a:pt x="200279" y="50800"/>
                  </a:lnTo>
                  <a:lnTo>
                    <a:pt x="200279" y="25400"/>
                  </a:lnTo>
                  <a:lnTo>
                    <a:pt x="200279" y="50800"/>
                  </a:lnTo>
                  <a:cubicBezTo>
                    <a:pt x="117475" y="50800"/>
                    <a:pt x="50800" y="117094"/>
                    <a:pt x="50800" y="198247"/>
                  </a:cubicBezTo>
                  <a:close/>
                </a:path>
              </a:pathLst>
            </a:custGeom>
            <a:solidFill>
              <a:srgbClr val="6D4562"/>
            </a:solidFill>
          </p:spPr>
        </p:sp>
      </p:grpSp>
      <p:sp>
        <p:nvSpPr>
          <p:cNvPr name="TextBox 27" id="27"/>
          <p:cNvSpPr txBox="true"/>
          <p:nvPr/>
        </p:nvSpPr>
        <p:spPr>
          <a:xfrm rot="0">
            <a:off x="1426666" y="5704880"/>
            <a:ext cx="3429000" cy="438150"/>
          </a:xfrm>
          <a:prstGeom prst="rect">
            <a:avLst/>
          </a:prstGeom>
        </p:spPr>
        <p:txBody>
          <a:bodyPr anchor="t" rtlCol="false" tIns="0" lIns="0" bIns="0" rIns="0">
            <a:spAutoFit/>
          </a:bodyPr>
          <a:lstStyle/>
          <a:p>
            <a:pPr algn="l">
              <a:lnSpc>
                <a:spcPts val="3374"/>
              </a:lnSpc>
            </a:pPr>
            <a:r>
              <a:rPr lang="en-US" sz="2687" b="true">
                <a:solidFill>
                  <a:srgbClr val="DAD8E9"/>
                </a:solidFill>
                <a:latin typeface="Prompt Medium"/>
                <a:ea typeface="Prompt Medium"/>
                <a:cs typeface="Prompt Medium"/>
                <a:sym typeface="Prompt Medium"/>
              </a:rPr>
              <a:t>scikit-learn</a:t>
            </a:r>
          </a:p>
        </p:txBody>
      </p:sp>
      <p:sp>
        <p:nvSpPr>
          <p:cNvPr name="TextBox 28" id="28"/>
          <p:cNvSpPr txBox="true"/>
          <p:nvPr/>
        </p:nvSpPr>
        <p:spPr>
          <a:xfrm rot="0">
            <a:off x="1426666" y="6232921"/>
            <a:ext cx="7216379" cy="1082874"/>
          </a:xfrm>
          <a:prstGeom prst="rect">
            <a:avLst/>
          </a:prstGeom>
        </p:spPr>
        <p:txBody>
          <a:bodyPr anchor="t" rtlCol="false" tIns="0" lIns="0" bIns="0" rIns="0">
            <a:spAutoFit/>
          </a:bodyPr>
          <a:lstStyle/>
          <a:p>
            <a:pPr algn="l">
              <a:lnSpc>
                <a:spcPts val="3875"/>
              </a:lnSpc>
            </a:pPr>
            <a:r>
              <a:rPr lang="en-US" sz="2375">
                <a:solidFill>
                  <a:srgbClr val="DAD8E9"/>
                </a:solidFill>
                <a:latin typeface="Mukta Light"/>
                <a:ea typeface="Mukta Light"/>
                <a:cs typeface="Mukta Light"/>
                <a:sym typeface="Mukta Light"/>
              </a:rPr>
              <a:t>Preprocessing, model building, evaluation metrics and pipeline orchestration</a:t>
            </a:r>
          </a:p>
        </p:txBody>
      </p:sp>
      <p:grpSp>
        <p:nvGrpSpPr>
          <p:cNvPr name="Group 29" id="29"/>
          <p:cNvGrpSpPr/>
          <p:nvPr/>
        </p:nvGrpSpPr>
        <p:grpSpPr>
          <a:xfrm rot="0">
            <a:off x="9279136" y="5348734"/>
            <a:ext cx="7947869" cy="2332732"/>
            <a:chOff x="0" y="0"/>
            <a:chExt cx="10597158" cy="3110310"/>
          </a:xfrm>
        </p:grpSpPr>
        <p:sp>
          <p:nvSpPr>
            <p:cNvPr name="Freeform 30" id="30"/>
            <p:cNvSpPr/>
            <p:nvPr/>
          </p:nvSpPr>
          <p:spPr>
            <a:xfrm flipH="false" flipV="false" rot="0">
              <a:off x="25400" y="25400"/>
              <a:ext cx="10546335" cy="3059557"/>
            </a:xfrm>
            <a:custGeom>
              <a:avLst/>
              <a:gdLst/>
              <a:ahLst/>
              <a:cxnLst/>
              <a:rect r="r" b="b" t="t" l="l"/>
              <a:pathLst>
                <a:path h="3059557" w="10546335">
                  <a:moveTo>
                    <a:pt x="0" y="172847"/>
                  </a:moveTo>
                  <a:cubicBezTo>
                    <a:pt x="0" y="77343"/>
                    <a:pt x="78232" y="0"/>
                    <a:pt x="174879" y="0"/>
                  </a:cubicBezTo>
                  <a:lnTo>
                    <a:pt x="10371455" y="0"/>
                  </a:lnTo>
                  <a:cubicBezTo>
                    <a:pt x="10467975" y="0"/>
                    <a:pt x="10546335" y="77343"/>
                    <a:pt x="10546335" y="172847"/>
                  </a:cubicBezTo>
                  <a:lnTo>
                    <a:pt x="10546335" y="2886710"/>
                  </a:lnTo>
                  <a:cubicBezTo>
                    <a:pt x="10546335" y="2982214"/>
                    <a:pt x="10468102" y="3059557"/>
                    <a:pt x="10371455" y="3059557"/>
                  </a:cubicBezTo>
                  <a:lnTo>
                    <a:pt x="174879" y="3059557"/>
                  </a:lnTo>
                  <a:cubicBezTo>
                    <a:pt x="78232" y="3059557"/>
                    <a:pt x="0" y="2982087"/>
                    <a:pt x="0" y="2886710"/>
                  </a:cubicBezTo>
                  <a:close/>
                </a:path>
              </a:pathLst>
            </a:custGeom>
            <a:solidFill>
              <a:srgbClr val="0B0C23">
                <a:alpha val="90196"/>
              </a:srgbClr>
            </a:solidFill>
          </p:spPr>
        </p:sp>
        <p:sp>
          <p:nvSpPr>
            <p:cNvPr name="Freeform 31" id="31"/>
            <p:cNvSpPr/>
            <p:nvPr/>
          </p:nvSpPr>
          <p:spPr>
            <a:xfrm flipH="false" flipV="false" rot="0">
              <a:off x="0" y="0"/>
              <a:ext cx="10597135" cy="3110357"/>
            </a:xfrm>
            <a:custGeom>
              <a:avLst/>
              <a:gdLst/>
              <a:ahLst/>
              <a:cxnLst/>
              <a:rect r="r" b="b" t="t" l="l"/>
              <a:pathLst>
                <a:path h="3110357" w="10597135">
                  <a:moveTo>
                    <a:pt x="0" y="198247"/>
                  </a:moveTo>
                  <a:cubicBezTo>
                    <a:pt x="0" y="88519"/>
                    <a:pt x="89916" y="0"/>
                    <a:pt x="200279" y="0"/>
                  </a:cubicBezTo>
                  <a:lnTo>
                    <a:pt x="10396855" y="0"/>
                  </a:lnTo>
                  <a:lnTo>
                    <a:pt x="10396855" y="25400"/>
                  </a:lnTo>
                  <a:lnTo>
                    <a:pt x="10396855" y="0"/>
                  </a:lnTo>
                  <a:cubicBezTo>
                    <a:pt x="10507218" y="0"/>
                    <a:pt x="10597135" y="88519"/>
                    <a:pt x="10597135" y="198247"/>
                  </a:cubicBezTo>
                  <a:lnTo>
                    <a:pt x="10571735" y="198247"/>
                  </a:lnTo>
                  <a:lnTo>
                    <a:pt x="10597135" y="198247"/>
                  </a:lnTo>
                  <a:lnTo>
                    <a:pt x="10597135" y="2912110"/>
                  </a:lnTo>
                  <a:lnTo>
                    <a:pt x="10571735" y="2912110"/>
                  </a:lnTo>
                  <a:lnTo>
                    <a:pt x="10597135" y="2912110"/>
                  </a:lnTo>
                  <a:cubicBezTo>
                    <a:pt x="10597135" y="3021838"/>
                    <a:pt x="10507218" y="3110357"/>
                    <a:pt x="10396855" y="3110357"/>
                  </a:cubicBezTo>
                  <a:lnTo>
                    <a:pt x="10396855" y="3084957"/>
                  </a:lnTo>
                  <a:lnTo>
                    <a:pt x="10396855" y="3110357"/>
                  </a:lnTo>
                  <a:lnTo>
                    <a:pt x="200279" y="3110357"/>
                  </a:lnTo>
                  <a:lnTo>
                    <a:pt x="200279" y="3084957"/>
                  </a:lnTo>
                  <a:lnTo>
                    <a:pt x="200279" y="3110357"/>
                  </a:lnTo>
                  <a:cubicBezTo>
                    <a:pt x="89916" y="3110357"/>
                    <a:pt x="0" y="3021838"/>
                    <a:pt x="0" y="2912110"/>
                  </a:cubicBezTo>
                  <a:lnTo>
                    <a:pt x="0" y="198247"/>
                  </a:lnTo>
                  <a:lnTo>
                    <a:pt x="25400" y="198247"/>
                  </a:lnTo>
                  <a:lnTo>
                    <a:pt x="0" y="198247"/>
                  </a:lnTo>
                  <a:moveTo>
                    <a:pt x="50800" y="198247"/>
                  </a:moveTo>
                  <a:lnTo>
                    <a:pt x="50800" y="2912110"/>
                  </a:lnTo>
                  <a:lnTo>
                    <a:pt x="25400" y="2912110"/>
                  </a:lnTo>
                  <a:lnTo>
                    <a:pt x="50800" y="2912110"/>
                  </a:lnTo>
                  <a:cubicBezTo>
                    <a:pt x="50800" y="2993263"/>
                    <a:pt x="117475" y="3059557"/>
                    <a:pt x="200279" y="3059557"/>
                  </a:cubicBezTo>
                  <a:lnTo>
                    <a:pt x="10396855" y="3059557"/>
                  </a:lnTo>
                  <a:cubicBezTo>
                    <a:pt x="10479660" y="3059557"/>
                    <a:pt x="10546335" y="2993263"/>
                    <a:pt x="10546335" y="2912110"/>
                  </a:cubicBezTo>
                  <a:lnTo>
                    <a:pt x="10546335" y="198247"/>
                  </a:lnTo>
                  <a:cubicBezTo>
                    <a:pt x="10546334" y="117094"/>
                    <a:pt x="10479786" y="50800"/>
                    <a:pt x="10396855" y="50800"/>
                  </a:cubicBezTo>
                  <a:lnTo>
                    <a:pt x="200279" y="50800"/>
                  </a:lnTo>
                  <a:lnTo>
                    <a:pt x="200279" y="25400"/>
                  </a:lnTo>
                  <a:lnTo>
                    <a:pt x="200279" y="50800"/>
                  </a:lnTo>
                  <a:cubicBezTo>
                    <a:pt x="117475" y="50800"/>
                    <a:pt x="50800" y="117094"/>
                    <a:pt x="50800" y="198247"/>
                  </a:cubicBezTo>
                  <a:close/>
                </a:path>
              </a:pathLst>
            </a:custGeom>
            <a:solidFill>
              <a:srgbClr val="6D4562"/>
            </a:solidFill>
          </p:spPr>
        </p:sp>
      </p:grpSp>
      <p:sp>
        <p:nvSpPr>
          <p:cNvPr name="TextBox 32" id="32"/>
          <p:cNvSpPr txBox="true"/>
          <p:nvPr/>
        </p:nvSpPr>
        <p:spPr>
          <a:xfrm rot="0">
            <a:off x="9644806" y="5704880"/>
            <a:ext cx="3429000" cy="438150"/>
          </a:xfrm>
          <a:prstGeom prst="rect">
            <a:avLst/>
          </a:prstGeom>
        </p:spPr>
        <p:txBody>
          <a:bodyPr anchor="t" rtlCol="false" tIns="0" lIns="0" bIns="0" rIns="0">
            <a:spAutoFit/>
          </a:bodyPr>
          <a:lstStyle/>
          <a:p>
            <a:pPr algn="l">
              <a:lnSpc>
                <a:spcPts val="3374"/>
              </a:lnSpc>
            </a:pPr>
            <a:r>
              <a:rPr lang="en-US" sz="2687" b="true">
                <a:solidFill>
                  <a:srgbClr val="DAD8E9"/>
                </a:solidFill>
                <a:latin typeface="Prompt Medium"/>
                <a:ea typeface="Prompt Medium"/>
                <a:cs typeface="Prompt Medium"/>
                <a:sym typeface="Prompt Medium"/>
              </a:rPr>
              <a:t>XGBoost</a:t>
            </a:r>
          </a:p>
        </p:txBody>
      </p:sp>
      <p:sp>
        <p:nvSpPr>
          <p:cNvPr name="TextBox 33" id="33"/>
          <p:cNvSpPr txBox="true"/>
          <p:nvPr/>
        </p:nvSpPr>
        <p:spPr>
          <a:xfrm rot="0">
            <a:off x="9644806" y="6232921"/>
            <a:ext cx="7216528" cy="1082874"/>
          </a:xfrm>
          <a:prstGeom prst="rect">
            <a:avLst/>
          </a:prstGeom>
        </p:spPr>
        <p:txBody>
          <a:bodyPr anchor="t" rtlCol="false" tIns="0" lIns="0" bIns="0" rIns="0">
            <a:spAutoFit/>
          </a:bodyPr>
          <a:lstStyle/>
          <a:p>
            <a:pPr algn="l">
              <a:lnSpc>
                <a:spcPts val="3875"/>
              </a:lnSpc>
            </a:pPr>
            <a:r>
              <a:rPr lang="en-US" sz="2375">
                <a:solidFill>
                  <a:srgbClr val="DAD8E9"/>
                </a:solidFill>
                <a:latin typeface="Mukta Light"/>
                <a:ea typeface="Mukta Light"/>
                <a:cs typeface="Mukta Light"/>
                <a:sym typeface="Mukta Light"/>
              </a:rPr>
              <a:t>High-performance gradient boosting for superior regression accuracy</a:t>
            </a:r>
          </a:p>
        </p:txBody>
      </p:sp>
      <p:sp>
        <p:nvSpPr>
          <p:cNvPr name="TextBox 34" id="34"/>
          <p:cNvSpPr txBox="true"/>
          <p:nvPr/>
        </p:nvSpPr>
        <p:spPr>
          <a:xfrm rot="0">
            <a:off x="1080046" y="7914234"/>
            <a:ext cx="16127909" cy="1082874"/>
          </a:xfrm>
          <a:prstGeom prst="rect">
            <a:avLst/>
          </a:prstGeom>
        </p:spPr>
        <p:txBody>
          <a:bodyPr anchor="t" rtlCol="false" tIns="0" lIns="0" bIns="0" rIns="0">
            <a:spAutoFit/>
          </a:bodyPr>
          <a:lstStyle/>
          <a:p>
            <a:pPr algn="l">
              <a:lnSpc>
                <a:spcPts val="3875"/>
              </a:lnSpc>
            </a:pPr>
            <a:r>
              <a:rPr lang="en-US" sz="2375">
                <a:solidFill>
                  <a:srgbClr val="DAD8E9"/>
                </a:solidFill>
                <a:latin typeface="Mukta Light"/>
                <a:ea typeface="Mukta Light"/>
                <a:cs typeface="Mukta Light"/>
                <a:sym typeface="Mukta Light"/>
              </a:rPr>
              <a:t>Additional tools include LabelEncoder and pd.get_dummies for categorical conversion, StandardScaler for feature normalisation, and comprehensive metrics including R², MSE, MAE, accuracy and F1 scores.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TextBox 8" id="8"/>
          <p:cNvSpPr txBox="true"/>
          <p:nvPr/>
        </p:nvSpPr>
        <p:spPr>
          <a:xfrm rot="0">
            <a:off x="1080046" y="1426964"/>
            <a:ext cx="7018585" cy="885825"/>
          </a:xfrm>
          <a:prstGeom prst="rect">
            <a:avLst/>
          </a:prstGeom>
        </p:spPr>
        <p:txBody>
          <a:bodyPr anchor="t" rtlCol="false" tIns="0" lIns="0" bIns="0" rIns="0">
            <a:spAutoFit/>
          </a:bodyPr>
          <a:lstStyle/>
          <a:p>
            <a:pPr algn="l">
              <a:lnSpc>
                <a:spcPts val="6749"/>
              </a:lnSpc>
            </a:pPr>
            <a:r>
              <a:rPr lang="en-US" sz="5374" b="true">
                <a:solidFill>
                  <a:srgbClr val="C6BFEE"/>
                </a:solidFill>
                <a:latin typeface="Prompt Medium"/>
                <a:ea typeface="Prompt Medium"/>
                <a:cs typeface="Prompt Medium"/>
                <a:sym typeface="Prompt Medium"/>
              </a:rPr>
              <a:t>Models Implemented</a:t>
            </a:r>
          </a:p>
        </p:txBody>
      </p:sp>
      <p:sp>
        <p:nvSpPr>
          <p:cNvPr name="Freeform 9" id="9" descr="preencoded.png"/>
          <p:cNvSpPr/>
          <p:nvPr/>
        </p:nvSpPr>
        <p:spPr>
          <a:xfrm flipH="false" flipV="false" rot="0">
            <a:off x="1080046" y="2968526"/>
            <a:ext cx="308521" cy="308521"/>
          </a:xfrm>
          <a:custGeom>
            <a:avLst/>
            <a:gdLst/>
            <a:ahLst/>
            <a:cxnLst/>
            <a:rect r="r" b="b" t="t" l="l"/>
            <a:pathLst>
              <a:path h="308521" w="308521">
                <a:moveTo>
                  <a:pt x="0" y="0"/>
                </a:moveTo>
                <a:lnTo>
                  <a:pt x="308521" y="0"/>
                </a:lnTo>
                <a:lnTo>
                  <a:pt x="308521" y="308521"/>
                </a:lnTo>
                <a:lnTo>
                  <a:pt x="0" y="308521"/>
                </a:lnTo>
                <a:lnTo>
                  <a:pt x="0" y="0"/>
                </a:lnTo>
                <a:close/>
              </a:path>
            </a:pathLst>
          </a:custGeom>
          <a:blipFill>
            <a:blip r:embed="rId6">
              <a:extLst>
                <a:ext uri="{96DAC541-7B7A-43D3-8B79-37D633B846F1}">
                  <asvg:svgBlip xmlns:asvg="http://schemas.microsoft.com/office/drawing/2016/SVG/main" r:embed="rId7"/>
                </a:ext>
              </a:extLst>
            </a:blip>
            <a:stretch>
              <a:fillRect l="-4545" t="0" r="-4545" b="0"/>
            </a:stretch>
          </a:blipFill>
        </p:spPr>
      </p:sp>
      <p:grpSp>
        <p:nvGrpSpPr>
          <p:cNvPr name="Group 10" id="10"/>
          <p:cNvGrpSpPr/>
          <p:nvPr/>
        </p:nvGrpSpPr>
        <p:grpSpPr>
          <a:xfrm rot="0">
            <a:off x="1080046" y="3416350"/>
            <a:ext cx="5170289" cy="38100"/>
            <a:chOff x="0" y="0"/>
            <a:chExt cx="6893718" cy="50800"/>
          </a:xfrm>
        </p:grpSpPr>
        <p:sp>
          <p:nvSpPr>
            <p:cNvPr name="Freeform 11" id="11"/>
            <p:cNvSpPr/>
            <p:nvPr/>
          </p:nvSpPr>
          <p:spPr>
            <a:xfrm flipH="false" flipV="false" rot="0">
              <a:off x="0" y="0"/>
              <a:ext cx="6893687" cy="50800"/>
            </a:xfrm>
            <a:custGeom>
              <a:avLst/>
              <a:gdLst/>
              <a:ahLst/>
              <a:cxnLst/>
              <a:rect r="r" b="b" t="t" l="l"/>
              <a:pathLst>
                <a:path h="50800" w="6893687">
                  <a:moveTo>
                    <a:pt x="0" y="0"/>
                  </a:moveTo>
                  <a:lnTo>
                    <a:pt x="6893687" y="0"/>
                  </a:lnTo>
                  <a:lnTo>
                    <a:pt x="6893687" y="50800"/>
                  </a:lnTo>
                  <a:lnTo>
                    <a:pt x="0" y="50800"/>
                  </a:lnTo>
                  <a:close/>
                </a:path>
              </a:pathLst>
            </a:custGeom>
            <a:solidFill>
              <a:srgbClr val="A95B95"/>
            </a:solidFill>
          </p:spPr>
        </p:sp>
      </p:grpSp>
      <p:sp>
        <p:nvSpPr>
          <p:cNvPr name="TextBox 12" id="12"/>
          <p:cNvSpPr txBox="true"/>
          <p:nvPr/>
        </p:nvSpPr>
        <p:spPr>
          <a:xfrm rot="0">
            <a:off x="1080046" y="3637210"/>
            <a:ext cx="3429000" cy="438150"/>
          </a:xfrm>
          <a:prstGeom prst="rect">
            <a:avLst/>
          </a:prstGeom>
        </p:spPr>
        <p:txBody>
          <a:bodyPr anchor="t" rtlCol="false" tIns="0" lIns="0" bIns="0" rIns="0">
            <a:spAutoFit/>
          </a:bodyPr>
          <a:lstStyle/>
          <a:p>
            <a:pPr algn="l">
              <a:lnSpc>
                <a:spcPts val="3374"/>
              </a:lnSpc>
            </a:pPr>
            <a:r>
              <a:rPr lang="en-US" sz="2687" b="true">
                <a:solidFill>
                  <a:srgbClr val="DAD8E9"/>
                </a:solidFill>
                <a:latin typeface="Prompt Medium"/>
                <a:ea typeface="Prompt Medium"/>
                <a:cs typeface="Prompt Medium"/>
                <a:sym typeface="Prompt Medium"/>
              </a:rPr>
              <a:t>Linear Regression</a:t>
            </a:r>
          </a:p>
        </p:txBody>
      </p:sp>
      <p:sp>
        <p:nvSpPr>
          <p:cNvPr name="TextBox 13" id="13"/>
          <p:cNvSpPr txBox="true"/>
          <p:nvPr/>
        </p:nvSpPr>
        <p:spPr>
          <a:xfrm rot="0">
            <a:off x="1080046" y="4165252"/>
            <a:ext cx="5170289" cy="1082874"/>
          </a:xfrm>
          <a:prstGeom prst="rect">
            <a:avLst/>
          </a:prstGeom>
        </p:spPr>
        <p:txBody>
          <a:bodyPr anchor="t" rtlCol="false" tIns="0" lIns="0" bIns="0" rIns="0">
            <a:spAutoFit/>
          </a:bodyPr>
          <a:lstStyle/>
          <a:p>
            <a:pPr algn="l">
              <a:lnSpc>
                <a:spcPts val="3875"/>
              </a:lnSpc>
            </a:pPr>
            <a:r>
              <a:rPr lang="en-US" sz="2375">
                <a:solidFill>
                  <a:srgbClr val="DAD8E9"/>
                </a:solidFill>
                <a:latin typeface="Mukta Light"/>
                <a:ea typeface="Mukta Light"/>
                <a:cs typeface="Mukta Light"/>
                <a:sym typeface="Mukta Light"/>
              </a:rPr>
              <a:t>Baseline numeric predictor establishing our performance floor</a:t>
            </a:r>
          </a:p>
        </p:txBody>
      </p:sp>
      <p:sp>
        <p:nvSpPr>
          <p:cNvPr name="Freeform 14" id="14" descr="preencoded.png"/>
          <p:cNvSpPr/>
          <p:nvPr/>
        </p:nvSpPr>
        <p:spPr>
          <a:xfrm flipH="false" flipV="false" rot="0">
            <a:off x="6558855" y="2968526"/>
            <a:ext cx="308521" cy="308521"/>
          </a:xfrm>
          <a:custGeom>
            <a:avLst/>
            <a:gdLst/>
            <a:ahLst/>
            <a:cxnLst/>
            <a:rect r="r" b="b" t="t" l="l"/>
            <a:pathLst>
              <a:path h="308521" w="308521">
                <a:moveTo>
                  <a:pt x="0" y="0"/>
                </a:moveTo>
                <a:lnTo>
                  <a:pt x="308521" y="0"/>
                </a:lnTo>
                <a:lnTo>
                  <a:pt x="308521" y="308521"/>
                </a:lnTo>
                <a:lnTo>
                  <a:pt x="0" y="308521"/>
                </a:lnTo>
                <a:lnTo>
                  <a:pt x="0" y="0"/>
                </a:lnTo>
                <a:close/>
              </a:path>
            </a:pathLst>
          </a:custGeom>
          <a:blipFill>
            <a:blip r:embed="rId8">
              <a:extLst>
                <a:ext uri="{96DAC541-7B7A-43D3-8B79-37D633B846F1}">
                  <asvg:svgBlip xmlns:asvg="http://schemas.microsoft.com/office/drawing/2016/SVG/main" r:embed="rId9"/>
                </a:ext>
              </a:extLst>
            </a:blip>
            <a:stretch>
              <a:fillRect l="0" t="-12121" r="0" b="-12121"/>
            </a:stretch>
          </a:blipFill>
        </p:spPr>
      </p:sp>
      <p:grpSp>
        <p:nvGrpSpPr>
          <p:cNvPr name="Group 15" id="15"/>
          <p:cNvGrpSpPr/>
          <p:nvPr/>
        </p:nvGrpSpPr>
        <p:grpSpPr>
          <a:xfrm rot="0">
            <a:off x="6558855" y="3416350"/>
            <a:ext cx="5170289" cy="38100"/>
            <a:chOff x="0" y="0"/>
            <a:chExt cx="6893718" cy="50800"/>
          </a:xfrm>
        </p:grpSpPr>
        <p:sp>
          <p:nvSpPr>
            <p:cNvPr name="Freeform 16" id="16"/>
            <p:cNvSpPr/>
            <p:nvPr/>
          </p:nvSpPr>
          <p:spPr>
            <a:xfrm flipH="false" flipV="false" rot="0">
              <a:off x="0" y="0"/>
              <a:ext cx="6893687" cy="50800"/>
            </a:xfrm>
            <a:custGeom>
              <a:avLst/>
              <a:gdLst/>
              <a:ahLst/>
              <a:cxnLst/>
              <a:rect r="r" b="b" t="t" l="l"/>
              <a:pathLst>
                <a:path h="50800" w="6893687">
                  <a:moveTo>
                    <a:pt x="0" y="0"/>
                  </a:moveTo>
                  <a:lnTo>
                    <a:pt x="6893687" y="0"/>
                  </a:lnTo>
                  <a:lnTo>
                    <a:pt x="6893687" y="50800"/>
                  </a:lnTo>
                  <a:lnTo>
                    <a:pt x="0" y="50800"/>
                  </a:lnTo>
                  <a:close/>
                </a:path>
              </a:pathLst>
            </a:custGeom>
            <a:solidFill>
              <a:srgbClr val="A95B95"/>
            </a:solidFill>
          </p:spPr>
        </p:sp>
      </p:grpSp>
      <p:sp>
        <p:nvSpPr>
          <p:cNvPr name="TextBox 17" id="17"/>
          <p:cNvSpPr txBox="true"/>
          <p:nvPr/>
        </p:nvSpPr>
        <p:spPr>
          <a:xfrm rot="0">
            <a:off x="6558855" y="3637210"/>
            <a:ext cx="4287739" cy="438150"/>
          </a:xfrm>
          <a:prstGeom prst="rect">
            <a:avLst/>
          </a:prstGeom>
        </p:spPr>
        <p:txBody>
          <a:bodyPr anchor="t" rtlCol="false" tIns="0" lIns="0" bIns="0" rIns="0">
            <a:spAutoFit/>
          </a:bodyPr>
          <a:lstStyle/>
          <a:p>
            <a:pPr algn="l">
              <a:lnSpc>
                <a:spcPts val="3374"/>
              </a:lnSpc>
            </a:pPr>
            <a:r>
              <a:rPr lang="en-US" sz="2687" b="true">
                <a:solidFill>
                  <a:srgbClr val="DAD8E9"/>
                </a:solidFill>
                <a:latin typeface="Prompt Medium"/>
                <a:ea typeface="Prompt Medium"/>
                <a:cs typeface="Prompt Medium"/>
                <a:sym typeface="Prompt Medium"/>
              </a:rPr>
              <a:t>Random Forest Regressor</a:t>
            </a:r>
          </a:p>
        </p:txBody>
      </p:sp>
      <p:sp>
        <p:nvSpPr>
          <p:cNvPr name="TextBox 18" id="18"/>
          <p:cNvSpPr txBox="true"/>
          <p:nvPr/>
        </p:nvSpPr>
        <p:spPr>
          <a:xfrm rot="0">
            <a:off x="6558855" y="4165252"/>
            <a:ext cx="5170289" cy="1576685"/>
          </a:xfrm>
          <a:prstGeom prst="rect">
            <a:avLst/>
          </a:prstGeom>
        </p:spPr>
        <p:txBody>
          <a:bodyPr anchor="t" rtlCol="false" tIns="0" lIns="0" bIns="0" rIns="0">
            <a:spAutoFit/>
          </a:bodyPr>
          <a:lstStyle/>
          <a:p>
            <a:pPr algn="l">
              <a:lnSpc>
                <a:spcPts val="3875"/>
              </a:lnSpc>
            </a:pPr>
            <a:r>
              <a:rPr lang="en-US" sz="2375">
                <a:solidFill>
                  <a:srgbClr val="DAD8E9"/>
                </a:solidFill>
                <a:latin typeface="Mukta Light"/>
                <a:ea typeface="Mukta Light"/>
                <a:cs typeface="Mukta Light"/>
                <a:sym typeface="Mukta Light"/>
              </a:rPr>
              <a:t>Ensemble method robust to nonlinearity, providing valuable feature importance insights</a:t>
            </a:r>
          </a:p>
        </p:txBody>
      </p:sp>
      <p:sp>
        <p:nvSpPr>
          <p:cNvPr name="Freeform 19" id="19" descr="preencoded.png"/>
          <p:cNvSpPr/>
          <p:nvPr/>
        </p:nvSpPr>
        <p:spPr>
          <a:xfrm flipH="false" flipV="false" rot="0">
            <a:off x="12037665" y="2968526"/>
            <a:ext cx="308521" cy="308521"/>
          </a:xfrm>
          <a:custGeom>
            <a:avLst/>
            <a:gdLst/>
            <a:ahLst/>
            <a:cxnLst/>
            <a:rect r="r" b="b" t="t" l="l"/>
            <a:pathLst>
              <a:path h="308521" w="308521">
                <a:moveTo>
                  <a:pt x="0" y="0"/>
                </a:moveTo>
                <a:lnTo>
                  <a:pt x="308521" y="0"/>
                </a:lnTo>
                <a:lnTo>
                  <a:pt x="308521" y="308521"/>
                </a:lnTo>
                <a:lnTo>
                  <a:pt x="0" y="308521"/>
                </a:lnTo>
                <a:lnTo>
                  <a:pt x="0" y="0"/>
                </a:lnTo>
                <a:close/>
              </a:path>
            </a:pathLst>
          </a:custGeom>
          <a:blipFill>
            <a:blip r:embed="rId10">
              <a:extLst>
                <a:ext uri="{96DAC541-7B7A-43D3-8B79-37D633B846F1}">
                  <asvg:svgBlip xmlns:asvg="http://schemas.microsoft.com/office/drawing/2016/SVG/main" r:embed="rId11"/>
                </a:ext>
              </a:extLst>
            </a:blip>
            <a:stretch>
              <a:fillRect l="0" t="-30303" r="0" b="-30303"/>
            </a:stretch>
          </a:blipFill>
        </p:spPr>
      </p:sp>
      <p:grpSp>
        <p:nvGrpSpPr>
          <p:cNvPr name="Group 20" id="20"/>
          <p:cNvGrpSpPr/>
          <p:nvPr/>
        </p:nvGrpSpPr>
        <p:grpSpPr>
          <a:xfrm rot="0">
            <a:off x="12037665" y="3416350"/>
            <a:ext cx="5170289" cy="38100"/>
            <a:chOff x="0" y="0"/>
            <a:chExt cx="6893718" cy="50800"/>
          </a:xfrm>
        </p:grpSpPr>
        <p:sp>
          <p:nvSpPr>
            <p:cNvPr name="Freeform 21" id="21"/>
            <p:cNvSpPr/>
            <p:nvPr/>
          </p:nvSpPr>
          <p:spPr>
            <a:xfrm flipH="false" flipV="false" rot="0">
              <a:off x="0" y="0"/>
              <a:ext cx="6893687" cy="50800"/>
            </a:xfrm>
            <a:custGeom>
              <a:avLst/>
              <a:gdLst/>
              <a:ahLst/>
              <a:cxnLst/>
              <a:rect r="r" b="b" t="t" l="l"/>
              <a:pathLst>
                <a:path h="50800" w="6893687">
                  <a:moveTo>
                    <a:pt x="0" y="0"/>
                  </a:moveTo>
                  <a:lnTo>
                    <a:pt x="6893687" y="0"/>
                  </a:lnTo>
                  <a:lnTo>
                    <a:pt x="6893687" y="50800"/>
                  </a:lnTo>
                  <a:lnTo>
                    <a:pt x="0" y="50800"/>
                  </a:lnTo>
                  <a:close/>
                </a:path>
              </a:pathLst>
            </a:custGeom>
            <a:solidFill>
              <a:srgbClr val="A95B95"/>
            </a:solidFill>
          </p:spPr>
        </p:sp>
      </p:grpSp>
      <p:sp>
        <p:nvSpPr>
          <p:cNvPr name="TextBox 22" id="22"/>
          <p:cNvSpPr txBox="true"/>
          <p:nvPr/>
        </p:nvSpPr>
        <p:spPr>
          <a:xfrm rot="0">
            <a:off x="12037665" y="3637210"/>
            <a:ext cx="3429000" cy="438150"/>
          </a:xfrm>
          <a:prstGeom prst="rect">
            <a:avLst/>
          </a:prstGeom>
        </p:spPr>
        <p:txBody>
          <a:bodyPr anchor="t" rtlCol="false" tIns="0" lIns="0" bIns="0" rIns="0">
            <a:spAutoFit/>
          </a:bodyPr>
          <a:lstStyle/>
          <a:p>
            <a:pPr algn="l">
              <a:lnSpc>
                <a:spcPts val="3374"/>
              </a:lnSpc>
            </a:pPr>
            <a:r>
              <a:rPr lang="en-US" sz="2687" b="true">
                <a:solidFill>
                  <a:srgbClr val="DAD8E9"/>
                </a:solidFill>
                <a:latin typeface="Prompt Medium"/>
                <a:ea typeface="Prompt Medium"/>
                <a:cs typeface="Prompt Medium"/>
                <a:sym typeface="Prompt Medium"/>
              </a:rPr>
              <a:t>XGBoost Regressor</a:t>
            </a:r>
          </a:p>
        </p:txBody>
      </p:sp>
      <p:sp>
        <p:nvSpPr>
          <p:cNvPr name="TextBox 23" id="23"/>
          <p:cNvSpPr txBox="true"/>
          <p:nvPr/>
        </p:nvSpPr>
        <p:spPr>
          <a:xfrm rot="0">
            <a:off x="12037665" y="4165252"/>
            <a:ext cx="5170289" cy="1082874"/>
          </a:xfrm>
          <a:prstGeom prst="rect">
            <a:avLst/>
          </a:prstGeom>
        </p:spPr>
        <p:txBody>
          <a:bodyPr anchor="t" rtlCol="false" tIns="0" lIns="0" bIns="0" rIns="0">
            <a:spAutoFit/>
          </a:bodyPr>
          <a:lstStyle/>
          <a:p>
            <a:pPr algn="l">
              <a:lnSpc>
                <a:spcPts val="3875"/>
              </a:lnSpc>
            </a:pPr>
            <a:r>
              <a:rPr lang="en-US" sz="2375">
                <a:solidFill>
                  <a:srgbClr val="DAD8E9"/>
                </a:solidFill>
                <a:latin typeface="Mukta Light"/>
                <a:ea typeface="Mukta Light"/>
                <a:cs typeface="Mukta Light"/>
                <a:sym typeface="Mukta Light"/>
              </a:rPr>
              <a:t>Typically achieves highest accuracy on tabular educational data</a:t>
            </a:r>
          </a:p>
        </p:txBody>
      </p:sp>
      <p:sp>
        <p:nvSpPr>
          <p:cNvPr name="Freeform 24" id="24" descr="preencoded.png"/>
          <p:cNvSpPr/>
          <p:nvPr/>
        </p:nvSpPr>
        <p:spPr>
          <a:xfrm flipH="false" flipV="false" rot="0">
            <a:off x="1080046" y="6320432"/>
            <a:ext cx="308521" cy="308521"/>
          </a:xfrm>
          <a:custGeom>
            <a:avLst/>
            <a:gdLst/>
            <a:ahLst/>
            <a:cxnLst/>
            <a:rect r="r" b="b" t="t" l="l"/>
            <a:pathLst>
              <a:path h="308521" w="308521">
                <a:moveTo>
                  <a:pt x="0" y="0"/>
                </a:moveTo>
                <a:lnTo>
                  <a:pt x="308521" y="0"/>
                </a:lnTo>
                <a:lnTo>
                  <a:pt x="308521" y="308522"/>
                </a:lnTo>
                <a:lnTo>
                  <a:pt x="0" y="3085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25" id="25"/>
          <p:cNvGrpSpPr/>
          <p:nvPr/>
        </p:nvGrpSpPr>
        <p:grpSpPr>
          <a:xfrm rot="0">
            <a:off x="1080046" y="6768256"/>
            <a:ext cx="7909620" cy="38100"/>
            <a:chOff x="0" y="0"/>
            <a:chExt cx="10546160" cy="50800"/>
          </a:xfrm>
        </p:grpSpPr>
        <p:sp>
          <p:nvSpPr>
            <p:cNvPr name="Freeform 26" id="26"/>
            <p:cNvSpPr/>
            <p:nvPr/>
          </p:nvSpPr>
          <p:spPr>
            <a:xfrm flipH="false" flipV="false" rot="0">
              <a:off x="0" y="0"/>
              <a:ext cx="10546207" cy="50800"/>
            </a:xfrm>
            <a:custGeom>
              <a:avLst/>
              <a:gdLst/>
              <a:ahLst/>
              <a:cxnLst/>
              <a:rect r="r" b="b" t="t" l="l"/>
              <a:pathLst>
                <a:path h="50800" w="10546207">
                  <a:moveTo>
                    <a:pt x="0" y="0"/>
                  </a:moveTo>
                  <a:lnTo>
                    <a:pt x="10546207" y="0"/>
                  </a:lnTo>
                  <a:lnTo>
                    <a:pt x="10546207" y="50800"/>
                  </a:lnTo>
                  <a:lnTo>
                    <a:pt x="0" y="50800"/>
                  </a:lnTo>
                  <a:close/>
                </a:path>
              </a:pathLst>
            </a:custGeom>
            <a:solidFill>
              <a:srgbClr val="A95B95"/>
            </a:solidFill>
          </p:spPr>
        </p:sp>
      </p:grpSp>
      <p:sp>
        <p:nvSpPr>
          <p:cNvPr name="TextBox 27" id="27"/>
          <p:cNvSpPr txBox="true"/>
          <p:nvPr/>
        </p:nvSpPr>
        <p:spPr>
          <a:xfrm rot="0">
            <a:off x="1080046" y="6989117"/>
            <a:ext cx="4530477" cy="438150"/>
          </a:xfrm>
          <a:prstGeom prst="rect">
            <a:avLst/>
          </a:prstGeom>
        </p:spPr>
        <p:txBody>
          <a:bodyPr anchor="t" rtlCol="false" tIns="0" lIns="0" bIns="0" rIns="0">
            <a:spAutoFit/>
          </a:bodyPr>
          <a:lstStyle/>
          <a:p>
            <a:pPr algn="l">
              <a:lnSpc>
                <a:spcPts val="3374"/>
              </a:lnSpc>
            </a:pPr>
            <a:r>
              <a:rPr lang="en-US" sz="2687" b="true">
                <a:solidFill>
                  <a:srgbClr val="DAD8E9"/>
                </a:solidFill>
                <a:latin typeface="Prompt Medium"/>
                <a:ea typeface="Prompt Medium"/>
                <a:cs typeface="Prompt Medium"/>
                <a:sym typeface="Prompt Medium"/>
              </a:rPr>
              <a:t>Support Vector Regression</a:t>
            </a:r>
          </a:p>
        </p:txBody>
      </p:sp>
      <p:sp>
        <p:nvSpPr>
          <p:cNvPr name="TextBox 28" id="28"/>
          <p:cNvSpPr txBox="true"/>
          <p:nvPr/>
        </p:nvSpPr>
        <p:spPr>
          <a:xfrm rot="0">
            <a:off x="1080046" y="7517160"/>
            <a:ext cx="7909620" cy="1082874"/>
          </a:xfrm>
          <a:prstGeom prst="rect">
            <a:avLst/>
          </a:prstGeom>
        </p:spPr>
        <p:txBody>
          <a:bodyPr anchor="t" rtlCol="false" tIns="0" lIns="0" bIns="0" rIns="0">
            <a:spAutoFit/>
          </a:bodyPr>
          <a:lstStyle/>
          <a:p>
            <a:pPr algn="l">
              <a:lnSpc>
                <a:spcPts val="3875"/>
              </a:lnSpc>
            </a:pPr>
            <a:r>
              <a:rPr lang="en-US" sz="2375">
                <a:solidFill>
                  <a:srgbClr val="DAD8E9"/>
                </a:solidFill>
                <a:latin typeface="Mukta Light"/>
                <a:ea typeface="Mukta Light"/>
                <a:cs typeface="Mukta Light"/>
                <a:sym typeface="Mukta Light"/>
              </a:rPr>
              <a:t>Kernel-based approach for capturing complex nonlinear patterns</a:t>
            </a:r>
          </a:p>
        </p:txBody>
      </p:sp>
      <p:sp>
        <p:nvSpPr>
          <p:cNvPr name="Freeform 29" id="29" descr="preencoded.png"/>
          <p:cNvSpPr/>
          <p:nvPr/>
        </p:nvSpPr>
        <p:spPr>
          <a:xfrm flipH="false" flipV="false" rot="0">
            <a:off x="9298186" y="6320432"/>
            <a:ext cx="308521" cy="308521"/>
          </a:xfrm>
          <a:custGeom>
            <a:avLst/>
            <a:gdLst/>
            <a:ahLst/>
            <a:cxnLst/>
            <a:rect r="r" b="b" t="t" l="l"/>
            <a:pathLst>
              <a:path h="308521" w="308521">
                <a:moveTo>
                  <a:pt x="0" y="0"/>
                </a:moveTo>
                <a:lnTo>
                  <a:pt x="308522" y="0"/>
                </a:lnTo>
                <a:lnTo>
                  <a:pt x="308522" y="308522"/>
                </a:lnTo>
                <a:lnTo>
                  <a:pt x="0" y="308522"/>
                </a:lnTo>
                <a:lnTo>
                  <a:pt x="0" y="0"/>
                </a:lnTo>
                <a:close/>
              </a:path>
            </a:pathLst>
          </a:custGeom>
          <a:blipFill>
            <a:blip r:embed="rId14">
              <a:extLst>
                <a:ext uri="{96DAC541-7B7A-43D3-8B79-37D633B846F1}">
                  <asvg:svgBlip xmlns:asvg="http://schemas.microsoft.com/office/drawing/2016/SVG/main" r:embed="rId15"/>
                </a:ext>
              </a:extLst>
            </a:blip>
            <a:stretch>
              <a:fillRect l="-1515" t="0" r="-1515" b="0"/>
            </a:stretch>
          </a:blipFill>
        </p:spPr>
      </p:sp>
      <p:grpSp>
        <p:nvGrpSpPr>
          <p:cNvPr name="Group 30" id="30"/>
          <p:cNvGrpSpPr/>
          <p:nvPr/>
        </p:nvGrpSpPr>
        <p:grpSpPr>
          <a:xfrm rot="0">
            <a:off x="9298186" y="6768256"/>
            <a:ext cx="7909769" cy="38100"/>
            <a:chOff x="0" y="0"/>
            <a:chExt cx="10546358" cy="50800"/>
          </a:xfrm>
        </p:grpSpPr>
        <p:sp>
          <p:nvSpPr>
            <p:cNvPr name="Freeform 31" id="31"/>
            <p:cNvSpPr/>
            <p:nvPr/>
          </p:nvSpPr>
          <p:spPr>
            <a:xfrm flipH="false" flipV="false" rot="0">
              <a:off x="0" y="0"/>
              <a:ext cx="10546334" cy="50800"/>
            </a:xfrm>
            <a:custGeom>
              <a:avLst/>
              <a:gdLst/>
              <a:ahLst/>
              <a:cxnLst/>
              <a:rect r="r" b="b" t="t" l="l"/>
              <a:pathLst>
                <a:path h="50800" w="10546334">
                  <a:moveTo>
                    <a:pt x="0" y="0"/>
                  </a:moveTo>
                  <a:lnTo>
                    <a:pt x="10546334" y="0"/>
                  </a:lnTo>
                  <a:lnTo>
                    <a:pt x="10546334" y="50800"/>
                  </a:lnTo>
                  <a:lnTo>
                    <a:pt x="0" y="50800"/>
                  </a:lnTo>
                  <a:close/>
                </a:path>
              </a:pathLst>
            </a:custGeom>
            <a:solidFill>
              <a:srgbClr val="A95B95"/>
            </a:solidFill>
          </p:spPr>
        </p:sp>
      </p:grpSp>
      <p:sp>
        <p:nvSpPr>
          <p:cNvPr name="TextBox 32" id="32"/>
          <p:cNvSpPr txBox="true"/>
          <p:nvPr/>
        </p:nvSpPr>
        <p:spPr>
          <a:xfrm rot="0">
            <a:off x="9298186" y="6989117"/>
            <a:ext cx="3429000" cy="438150"/>
          </a:xfrm>
          <a:prstGeom prst="rect">
            <a:avLst/>
          </a:prstGeom>
        </p:spPr>
        <p:txBody>
          <a:bodyPr anchor="t" rtlCol="false" tIns="0" lIns="0" bIns="0" rIns="0">
            <a:spAutoFit/>
          </a:bodyPr>
          <a:lstStyle/>
          <a:p>
            <a:pPr algn="l">
              <a:lnSpc>
                <a:spcPts val="3374"/>
              </a:lnSpc>
            </a:pPr>
            <a:r>
              <a:rPr lang="en-US" sz="2687" b="true">
                <a:solidFill>
                  <a:srgbClr val="DAD8E9"/>
                </a:solidFill>
                <a:latin typeface="Prompt Medium"/>
                <a:ea typeface="Prompt Medium"/>
                <a:cs typeface="Prompt Medium"/>
                <a:sym typeface="Prompt Medium"/>
              </a:rPr>
              <a:t>Logistic Regression</a:t>
            </a:r>
          </a:p>
        </p:txBody>
      </p:sp>
      <p:sp>
        <p:nvSpPr>
          <p:cNvPr name="TextBox 33" id="33"/>
          <p:cNvSpPr txBox="true"/>
          <p:nvPr/>
        </p:nvSpPr>
        <p:spPr>
          <a:xfrm rot="0">
            <a:off x="9298186" y="7517160"/>
            <a:ext cx="7909769" cy="1082874"/>
          </a:xfrm>
          <a:prstGeom prst="rect">
            <a:avLst/>
          </a:prstGeom>
        </p:spPr>
        <p:txBody>
          <a:bodyPr anchor="t" rtlCol="false" tIns="0" lIns="0" bIns="0" rIns="0">
            <a:spAutoFit/>
          </a:bodyPr>
          <a:lstStyle/>
          <a:p>
            <a:pPr algn="l">
              <a:lnSpc>
                <a:spcPts val="3875"/>
              </a:lnSpc>
            </a:pPr>
            <a:r>
              <a:rPr lang="en-US" sz="2375">
                <a:solidFill>
                  <a:srgbClr val="DAD8E9"/>
                </a:solidFill>
                <a:latin typeface="Mukta Light"/>
                <a:ea typeface="Mukta Light"/>
                <a:cs typeface="Mukta Light"/>
                <a:sym typeface="Mukta Light"/>
              </a:rPr>
              <a:t>Classifies students into performance categories for intervention targeting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TextBox 8" id="8"/>
          <p:cNvSpPr txBox="true"/>
          <p:nvPr/>
        </p:nvSpPr>
        <p:spPr>
          <a:xfrm rot="0">
            <a:off x="863501" y="669429"/>
            <a:ext cx="7525345" cy="694879"/>
          </a:xfrm>
          <a:prstGeom prst="rect">
            <a:avLst/>
          </a:prstGeom>
        </p:spPr>
        <p:txBody>
          <a:bodyPr anchor="t" rtlCol="false" tIns="0" lIns="0" bIns="0" rIns="0">
            <a:spAutoFit/>
          </a:bodyPr>
          <a:lstStyle/>
          <a:p>
            <a:pPr algn="l">
              <a:lnSpc>
                <a:spcPts val="5374"/>
              </a:lnSpc>
            </a:pPr>
            <a:r>
              <a:rPr lang="en-US" sz="4312" b="true">
                <a:solidFill>
                  <a:srgbClr val="C6BFEE"/>
                </a:solidFill>
                <a:latin typeface="Prompt Medium"/>
                <a:ea typeface="Prompt Medium"/>
                <a:cs typeface="Prompt Medium"/>
                <a:sym typeface="Prompt Medium"/>
              </a:rPr>
              <a:t>Data Preprocessing Pipeline</a:t>
            </a:r>
          </a:p>
        </p:txBody>
      </p:sp>
      <p:grpSp>
        <p:nvGrpSpPr>
          <p:cNvPr name="Group 9" id="9"/>
          <p:cNvGrpSpPr>
            <a:grpSpLocks noChangeAspect="true"/>
          </p:cNvGrpSpPr>
          <p:nvPr/>
        </p:nvGrpSpPr>
        <p:grpSpPr>
          <a:xfrm rot="0">
            <a:off x="863501" y="1857672"/>
            <a:ext cx="8280499" cy="986879"/>
            <a:chOff x="0" y="0"/>
            <a:chExt cx="11040665" cy="1315838"/>
          </a:xfrm>
        </p:grpSpPr>
        <p:sp>
          <p:nvSpPr>
            <p:cNvPr name="Freeform 10" id="10" descr="preencoded.png"/>
            <p:cNvSpPr/>
            <p:nvPr/>
          </p:nvSpPr>
          <p:spPr>
            <a:xfrm flipH="false" flipV="false" rot="0">
              <a:off x="0" y="0"/>
              <a:ext cx="11040618" cy="1315847"/>
            </a:xfrm>
            <a:custGeom>
              <a:avLst/>
              <a:gdLst/>
              <a:ahLst/>
              <a:cxnLst/>
              <a:rect r="r" b="b" t="t" l="l"/>
              <a:pathLst>
                <a:path h="1315847" w="11040618">
                  <a:moveTo>
                    <a:pt x="0" y="0"/>
                  </a:moveTo>
                  <a:lnTo>
                    <a:pt x="11040618" y="0"/>
                  </a:lnTo>
                  <a:lnTo>
                    <a:pt x="11040618" y="1315847"/>
                  </a:lnTo>
                  <a:lnTo>
                    <a:pt x="0" y="1315847"/>
                  </a:lnTo>
                  <a:lnTo>
                    <a:pt x="0" y="0"/>
                  </a:lnTo>
                  <a:close/>
                </a:path>
              </a:pathLst>
            </a:custGeom>
            <a:blipFill>
              <a:blip r:embed="rId6"/>
              <a:stretch>
                <a:fillRect l="0" t="-208" r="0" b="-207"/>
              </a:stretch>
            </a:blipFill>
          </p:spPr>
        </p:sp>
      </p:grpSp>
      <p:sp>
        <p:nvSpPr>
          <p:cNvPr name="TextBox 11" id="11"/>
          <p:cNvSpPr txBox="true"/>
          <p:nvPr/>
        </p:nvSpPr>
        <p:spPr>
          <a:xfrm rot="0">
            <a:off x="1110109" y="3081635"/>
            <a:ext cx="2741562" cy="352127"/>
          </a:xfrm>
          <a:prstGeom prst="rect">
            <a:avLst/>
          </a:prstGeom>
        </p:spPr>
        <p:txBody>
          <a:bodyPr anchor="t" rtlCol="false" tIns="0" lIns="0" bIns="0" rIns="0">
            <a:spAutoFit/>
          </a:bodyPr>
          <a:lstStyle/>
          <a:p>
            <a:pPr algn="l">
              <a:lnSpc>
                <a:spcPts val="2687"/>
              </a:lnSpc>
            </a:pPr>
            <a:r>
              <a:rPr lang="en-US" sz="2125" b="true">
                <a:solidFill>
                  <a:srgbClr val="DAD8E9"/>
                </a:solidFill>
                <a:latin typeface="Prompt Medium"/>
                <a:ea typeface="Prompt Medium"/>
                <a:cs typeface="Prompt Medium"/>
                <a:sym typeface="Prompt Medium"/>
              </a:rPr>
              <a:t>Data Cleaning</a:t>
            </a:r>
          </a:p>
        </p:txBody>
      </p:sp>
      <p:sp>
        <p:nvSpPr>
          <p:cNvPr name="TextBox 12" id="12"/>
          <p:cNvSpPr txBox="true"/>
          <p:nvPr/>
        </p:nvSpPr>
        <p:spPr>
          <a:xfrm rot="0">
            <a:off x="1110109" y="3515022"/>
            <a:ext cx="7787282" cy="856059"/>
          </a:xfrm>
          <a:prstGeom prst="rect">
            <a:avLst/>
          </a:prstGeom>
        </p:spPr>
        <p:txBody>
          <a:bodyPr anchor="t" rtlCol="false" tIns="0" lIns="0" bIns="0" rIns="0">
            <a:spAutoFit/>
          </a:bodyPr>
          <a:lstStyle/>
          <a:p>
            <a:pPr algn="l">
              <a:lnSpc>
                <a:spcPts val="3062"/>
              </a:lnSpc>
            </a:pPr>
            <a:r>
              <a:rPr lang="en-US" sz="1937">
                <a:solidFill>
                  <a:srgbClr val="DAD8E9"/>
                </a:solidFill>
                <a:latin typeface="Mukta Light"/>
                <a:ea typeface="Mukta Light"/>
                <a:cs typeface="Mukta Light"/>
                <a:sym typeface="Mukta Light"/>
              </a:rPr>
              <a:t>Missing values handled through fillna and dropna operations to ensure data integrity</a:t>
            </a:r>
          </a:p>
        </p:txBody>
      </p:sp>
      <p:grpSp>
        <p:nvGrpSpPr>
          <p:cNvPr name="Group 13" id="13"/>
          <p:cNvGrpSpPr>
            <a:grpSpLocks noChangeAspect="true"/>
          </p:cNvGrpSpPr>
          <p:nvPr/>
        </p:nvGrpSpPr>
        <p:grpSpPr>
          <a:xfrm rot="0">
            <a:off x="9144000" y="1857672"/>
            <a:ext cx="8280499" cy="986879"/>
            <a:chOff x="0" y="0"/>
            <a:chExt cx="11040665" cy="1315838"/>
          </a:xfrm>
        </p:grpSpPr>
        <p:sp>
          <p:nvSpPr>
            <p:cNvPr name="Freeform 14" id="14" descr="preencoded.png"/>
            <p:cNvSpPr/>
            <p:nvPr/>
          </p:nvSpPr>
          <p:spPr>
            <a:xfrm flipH="false" flipV="false" rot="0">
              <a:off x="0" y="0"/>
              <a:ext cx="11040618" cy="1315847"/>
            </a:xfrm>
            <a:custGeom>
              <a:avLst/>
              <a:gdLst/>
              <a:ahLst/>
              <a:cxnLst/>
              <a:rect r="r" b="b" t="t" l="l"/>
              <a:pathLst>
                <a:path h="1315847" w="11040618">
                  <a:moveTo>
                    <a:pt x="0" y="0"/>
                  </a:moveTo>
                  <a:lnTo>
                    <a:pt x="11040618" y="0"/>
                  </a:lnTo>
                  <a:lnTo>
                    <a:pt x="11040618" y="1315847"/>
                  </a:lnTo>
                  <a:lnTo>
                    <a:pt x="0" y="1315847"/>
                  </a:lnTo>
                  <a:lnTo>
                    <a:pt x="0" y="0"/>
                  </a:lnTo>
                  <a:close/>
                </a:path>
              </a:pathLst>
            </a:custGeom>
            <a:blipFill>
              <a:blip r:embed="rId7"/>
              <a:stretch>
                <a:fillRect l="0" t="-208" r="0" b="-207"/>
              </a:stretch>
            </a:blipFill>
          </p:spPr>
        </p:sp>
      </p:grpSp>
      <p:sp>
        <p:nvSpPr>
          <p:cNvPr name="TextBox 15" id="15"/>
          <p:cNvSpPr txBox="true"/>
          <p:nvPr/>
        </p:nvSpPr>
        <p:spPr>
          <a:xfrm rot="0">
            <a:off x="9390609" y="3081635"/>
            <a:ext cx="2741563" cy="352127"/>
          </a:xfrm>
          <a:prstGeom prst="rect">
            <a:avLst/>
          </a:prstGeom>
        </p:spPr>
        <p:txBody>
          <a:bodyPr anchor="t" rtlCol="false" tIns="0" lIns="0" bIns="0" rIns="0">
            <a:spAutoFit/>
          </a:bodyPr>
          <a:lstStyle/>
          <a:p>
            <a:pPr algn="l">
              <a:lnSpc>
                <a:spcPts val="2687"/>
              </a:lnSpc>
            </a:pPr>
            <a:r>
              <a:rPr lang="en-US" sz="2125" b="true">
                <a:solidFill>
                  <a:srgbClr val="DAD8E9"/>
                </a:solidFill>
                <a:latin typeface="Prompt Medium"/>
                <a:ea typeface="Prompt Medium"/>
                <a:cs typeface="Prompt Medium"/>
                <a:sym typeface="Prompt Medium"/>
              </a:rPr>
              <a:t>Encoding</a:t>
            </a:r>
          </a:p>
        </p:txBody>
      </p:sp>
      <p:sp>
        <p:nvSpPr>
          <p:cNvPr name="TextBox 16" id="16"/>
          <p:cNvSpPr txBox="true"/>
          <p:nvPr/>
        </p:nvSpPr>
        <p:spPr>
          <a:xfrm rot="0">
            <a:off x="9390609" y="3515022"/>
            <a:ext cx="7787282" cy="856059"/>
          </a:xfrm>
          <a:prstGeom prst="rect">
            <a:avLst/>
          </a:prstGeom>
        </p:spPr>
        <p:txBody>
          <a:bodyPr anchor="t" rtlCol="false" tIns="0" lIns="0" bIns="0" rIns="0">
            <a:spAutoFit/>
          </a:bodyPr>
          <a:lstStyle/>
          <a:p>
            <a:pPr algn="l">
              <a:lnSpc>
                <a:spcPts val="3062"/>
              </a:lnSpc>
            </a:pPr>
            <a:r>
              <a:rPr lang="en-US" sz="1937">
                <a:solidFill>
                  <a:srgbClr val="DAD8E9"/>
                </a:solidFill>
                <a:latin typeface="Mukta Light"/>
                <a:ea typeface="Mukta Light"/>
                <a:cs typeface="Mukta Light"/>
                <a:sym typeface="Mukta Light"/>
              </a:rPr>
              <a:t>Categorical variables converted to numeric using LabelEncoder and one-hot encoding</a:t>
            </a:r>
          </a:p>
        </p:txBody>
      </p:sp>
      <p:grpSp>
        <p:nvGrpSpPr>
          <p:cNvPr name="Group 17" id="17"/>
          <p:cNvGrpSpPr>
            <a:grpSpLocks noChangeAspect="true"/>
          </p:cNvGrpSpPr>
          <p:nvPr/>
        </p:nvGrpSpPr>
        <p:grpSpPr>
          <a:xfrm rot="0">
            <a:off x="863501" y="4617690"/>
            <a:ext cx="8280499" cy="986879"/>
            <a:chOff x="0" y="0"/>
            <a:chExt cx="11040665" cy="1315838"/>
          </a:xfrm>
        </p:grpSpPr>
        <p:sp>
          <p:nvSpPr>
            <p:cNvPr name="Freeform 18" id="18" descr="preencoded.png"/>
            <p:cNvSpPr/>
            <p:nvPr/>
          </p:nvSpPr>
          <p:spPr>
            <a:xfrm flipH="false" flipV="false" rot="0">
              <a:off x="0" y="0"/>
              <a:ext cx="11040618" cy="1315847"/>
            </a:xfrm>
            <a:custGeom>
              <a:avLst/>
              <a:gdLst/>
              <a:ahLst/>
              <a:cxnLst/>
              <a:rect r="r" b="b" t="t" l="l"/>
              <a:pathLst>
                <a:path h="1315847" w="11040618">
                  <a:moveTo>
                    <a:pt x="0" y="0"/>
                  </a:moveTo>
                  <a:lnTo>
                    <a:pt x="11040618" y="0"/>
                  </a:lnTo>
                  <a:lnTo>
                    <a:pt x="11040618" y="1315847"/>
                  </a:lnTo>
                  <a:lnTo>
                    <a:pt x="0" y="1315847"/>
                  </a:lnTo>
                  <a:lnTo>
                    <a:pt x="0" y="0"/>
                  </a:lnTo>
                  <a:close/>
                </a:path>
              </a:pathLst>
            </a:custGeom>
            <a:blipFill>
              <a:blip r:embed="rId8"/>
              <a:stretch>
                <a:fillRect l="0" t="-208" r="0" b="-207"/>
              </a:stretch>
            </a:blipFill>
          </p:spPr>
        </p:sp>
      </p:grpSp>
      <p:sp>
        <p:nvSpPr>
          <p:cNvPr name="TextBox 19" id="19"/>
          <p:cNvSpPr txBox="true"/>
          <p:nvPr/>
        </p:nvSpPr>
        <p:spPr>
          <a:xfrm rot="0">
            <a:off x="1110109" y="5841652"/>
            <a:ext cx="2741562" cy="352128"/>
          </a:xfrm>
          <a:prstGeom prst="rect">
            <a:avLst/>
          </a:prstGeom>
        </p:spPr>
        <p:txBody>
          <a:bodyPr anchor="t" rtlCol="false" tIns="0" lIns="0" bIns="0" rIns="0">
            <a:spAutoFit/>
          </a:bodyPr>
          <a:lstStyle/>
          <a:p>
            <a:pPr algn="l">
              <a:lnSpc>
                <a:spcPts val="2687"/>
              </a:lnSpc>
            </a:pPr>
            <a:r>
              <a:rPr lang="en-US" sz="2125" b="true">
                <a:solidFill>
                  <a:srgbClr val="DAD8E9"/>
                </a:solidFill>
                <a:latin typeface="Prompt Medium"/>
                <a:ea typeface="Prompt Medium"/>
                <a:cs typeface="Prompt Medium"/>
                <a:sym typeface="Prompt Medium"/>
              </a:rPr>
              <a:t>Scaling</a:t>
            </a:r>
          </a:p>
        </p:txBody>
      </p:sp>
      <p:sp>
        <p:nvSpPr>
          <p:cNvPr name="TextBox 20" id="20"/>
          <p:cNvSpPr txBox="true"/>
          <p:nvPr/>
        </p:nvSpPr>
        <p:spPr>
          <a:xfrm rot="0">
            <a:off x="1110109" y="6275040"/>
            <a:ext cx="7787282" cy="461367"/>
          </a:xfrm>
          <a:prstGeom prst="rect">
            <a:avLst/>
          </a:prstGeom>
        </p:spPr>
        <p:txBody>
          <a:bodyPr anchor="t" rtlCol="false" tIns="0" lIns="0" bIns="0" rIns="0">
            <a:spAutoFit/>
          </a:bodyPr>
          <a:lstStyle/>
          <a:p>
            <a:pPr algn="l">
              <a:lnSpc>
                <a:spcPts val="3062"/>
              </a:lnSpc>
            </a:pPr>
            <a:r>
              <a:rPr lang="en-US" sz="1937">
                <a:solidFill>
                  <a:srgbClr val="DAD8E9"/>
                </a:solidFill>
                <a:latin typeface="Mukta Light"/>
                <a:ea typeface="Mukta Light"/>
                <a:cs typeface="Mukta Light"/>
                <a:sym typeface="Mukta Light"/>
              </a:rPr>
              <a:t>StandardScaler applied for models sensitive to feature ranges</a:t>
            </a:r>
          </a:p>
        </p:txBody>
      </p:sp>
      <p:grpSp>
        <p:nvGrpSpPr>
          <p:cNvPr name="Group 21" id="21"/>
          <p:cNvGrpSpPr>
            <a:grpSpLocks noChangeAspect="true"/>
          </p:cNvGrpSpPr>
          <p:nvPr/>
        </p:nvGrpSpPr>
        <p:grpSpPr>
          <a:xfrm rot="0">
            <a:off x="9144000" y="4617690"/>
            <a:ext cx="8280499" cy="986879"/>
            <a:chOff x="0" y="0"/>
            <a:chExt cx="11040665" cy="1315838"/>
          </a:xfrm>
        </p:grpSpPr>
        <p:sp>
          <p:nvSpPr>
            <p:cNvPr name="Freeform 22" id="22" descr="preencoded.png"/>
            <p:cNvSpPr/>
            <p:nvPr/>
          </p:nvSpPr>
          <p:spPr>
            <a:xfrm flipH="false" flipV="false" rot="0">
              <a:off x="0" y="0"/>
              <a:ext cx="11040618" cy="1315847"/>
            </a:xfrm>
            <a:custGeom>
              <a:avLst/>
              <a:gdLst/>
              <a:ahLst/>
              <a:cxnLst/>
              <a:rect r="r" b="b" t="t" l="l"/>
              <a:pathLst>
                <a:path h="1315847" w="11040618">
                  <a:moveTo>
                    <a:pt x="0" y="0"/>
                  </a:moveTo>
                  <a:lnTo>
                    <a:pt x="11040618" y="0"/>
                  </a:lnTo>
                  <a:lnTo>
                    <a:pt x="11040618" y="1315847"/>
                  </a:lnTo>
                  <a:lnTo>
                    <a:pt x="0" y="1315847"/>
                  </a:lnTo>
                  <a:lnTo>
                    <a:pt x="0" y="0"/>
                  </a:lnTo>
                  <a:close/>
                </a:path>
              </a:pathLst>
            </a:custGeom>
            <a:blipFill>
              <a:blip r:embed="rId9"/>
              <a:stretch>
                <a:fillRect l="0" t="-208" r="0" b="-207"/>
              </a:stretch>
            </a:blipFill>
          </p:spPr>
        </p:sp>
      </p:grpSp>
      <p:sp>
        <p:nvSpPr>
          <p:cNvPr name="TextBox 23" id="23"/>
          <p:cNvSpPr txBox="true"/>
          <p:nvPr/>
        </p:nvSpPr>
        <p:spPr>
          <a:xfrm rot="0">
            <a:off x="9390609" y="5841652"/>
            <a:ext cx="2741563" cy="352128"/>
          </a:xfrm>
          <a:prstGeom prst="rect">
            <a:avLst/>
          </a:prstGeom>
        </p:spPr>
        <p:txBody>
          <a:bodyPr anchor="t" rtlCol="false" tIns="0" lIns="0" bIns="0" rIns="0">
            <a:spAutoFit/>
          </a:bodyPr>
          <a:lstStyle/>
          <a:p>
            <a:pPr algn="l">
              <a:lnSpc>
                <a:spcPts val="2687"/>
              </a:lnSpc>
            </a:pPr>
            <a:r>
              <a:rPr lang="en-US" sz="2125" b="true">
                <a:solidFill>
                  <a:srgbClr val="DAD8E9"/>
                </a:solidFill>
                <a:latin typeface="Prompt Medium"/>
                <a:ea typeface="Prompt Medium"/>
                <a:cs typeface="Prompt Medium"/>
                <a:sym typeface="Prompt Medium"/>
              </a:rPr>
              <a:t>Train-Test Split</a:t>
            </a:r>
          </a:p>
        </p:txBody>
      </p:sp>
      <p:sp>
        <p:nvSpPr>
          <p:cNvPr name="TextBox 24" id="24"/>
          <p:cNvSpPr txBox="true"/>
          <p:nvPr/>
        </p:nvSpPr>
        <p:spPr>
          <a:xfrm rot="0">
            <a:off x="9390609" y="6275040"/>
            <a:ext cx="7787282" cy="461367"/>
          </a:xfrm>
          <a:prstGeom prst="rect">
            <a:avLst/>
          </a:prstGeom>
        </p:spPr>
        <p:txBody>
          <a:bodyPr anchor="t" rtlCol="false" tIns="0" lIns="0" bIns="0" rIns="0">
            <a:spAutoFit/>
          </a:bodyPr>
          <a:lstStyle/>
          <a:p>
            <a:pPr algn="l">
              <a:lnSpc>
                <a:spcPts val="3062"/>
              </a:lnSpc>
            </a:pPr>
            <a:r>
              <a:rPr lang="en-US" sz="1937">
                <a:solidFill>
                  <a:srgbClr val="DAD8E9"/>
                </a:solidFill>
                <a:latin typeface="Mukta Light"/>
                <a:ea typeface="Mukta Light"/>
                <a:cs typeface="Mukta Light"/>
                <a:sym typeface="Mukta Light"/>
              </a:rPr>
              <a:t>80/20 division ensuring robust model validation</a:t>
            </a:r>
          </a:p>
        </p:txBody>
      </p:sp>
      <p:sp>
        <p:nvSpPr>
          <p:cNvPr name="TextBox 25" id="25"/>
          <p:cNvSpPr txBox="true"/>
          <p:nvPr/>
        </p:nvSpPr>
        <p:spPr>
          <a:xfrm rot="0">
            <a:off x="863501" y="7497664"/>
            <a:ext cx="3422451" cy="420737"/>
          </a:xfrm>
          <a:prstGeom prst="rect">
            <a:avLst/>
          </a:prstGeom>
        </p:spPr>
        <p:txBody>
          <a:bodyPr anchor="t" rtlCol="false" tIns="0" lIns="0" bIns="0" rIns="0">
            <a:spAutoFit/>
          </a:bodyPr>
          <a:lstStyle/>
          <a:p>
            <a:pPr algn="l">
              <a:lnSpc>
                <a:spcPts val="3187"/>
              </a:lnSpc>
            </a:pPr>
            <a:r>
              <a:rPr lang="en-US" sz="2562" b="true">
                <a:solidFill>
                  <a:srgbClr val="C6BFEE"/>
                </a:solidFill>
                <a:latin typeface="Prompt Medium"/>
                <a:ea typeface="Prompt Medium"/>
                <a:cs typeface="Prompt Medium"/>
                <a:sym typeface="Prompt Medium"/>
              </a:rPr>
              <a:t>Pipeline Components</a:t>
            </a:r>
          </a:p>
        </p:txBody>
      </p:sp>
      <p:sp>
        <p:nvSpPr>
          <p:cNvPr name="TextBox 26" id="26"/>
          <p:cNvSpPr txBox="true"/>
          <p:nvPr/>
        </p:nvSpPr>
        <p:spPr>
          <a:xfrm rot="0">
            <a:off x="863501" y="8098334"/>
            <a:ext cx="7979569" cy="461367"/>
          </a:xfrm>
          <a:prstGeom prst="rect">
            <a:avLst/>
          </a:prstGeom>
        </p:spPr>
        <p:txBody>
          <a:bodyPr anchor="t" rtlCol="false" tIns="0" lIns="0" bIns="0" rIns="0">
            <a:spAutoFit/>
          </a:bodyPr>
          <a:lstStyle/>
          <a:p>
            <a:pPr algn="l" marL="292199" indent="-146100" lvl="1">
              <a:lnSpc>
                <a:spcPts val="3062"/>
              </a:lnSpc>
              <a:buFont typeface="Arial"/>
              <a:buChar char="•"/>
            </a:pPr>
            <a:r>
              <a:rPr lang="en-US" sz="1937">
                <a:solidFill>
                  <a:srgbClr val="DAD8E9"/>
                </a:solidFill>
                <a:latin typeface="Mukta Light"/>
                <a:ea typeface="Mukta Light"/>
                <a:cs typeface="Mukta Light"/>
                <a:sym typeface="Mukta Light"/>
              </a:rPr>
              <a:t>EDA reveals distributions and correlations</a:t>
            </a:r>
          </a:p>
        </p:txBody>
      </p:sp>
      <p:sp>
        <p:nvSpPr>
          <p:cNvPr name="TextBox 27" id="27"/>
          <p:cNvSpPr txBox="true"/>
          <p:nvPr/>
        </p:nvSpPr>
        <p:spPr>
          <a:xfrm rot="0">
            <a:off x="863501" y="8579346"/>
            <a:ext cx="7979569" cy="461367"/>
          </a:xfrm>
          <a:prstGeom prst="rect">
            <a:avLst/>
          </a:prstGeom>
        </p:spPr>
        <p:txBody>
          <a:bodyPr anchor="t" rtlCol="false" tIns="0" lIns="0" bIns="0" rIns="0">
            <a:spAutoFit/>
          </a:bodyPr>
          <a:lstStyle/>
          <a:p>
            <a:pPr algn="l" marL="292199" indent="-146100" lvl="1">
              <a:lnSpc>
                <a:spcPts val="3062"/>
              </a:lnSpc>
              <a:buFont typeface="Arial"/>
              <a:buChar char="•"/>
            </a:pPr>
            <a:r>
              <a:rPr lang="en-US" sz="1937">
                <a:solidFill>
                  <a:srgbClr val="DAD8E9"/>
                </a:solidFill>
                <a:latin typeface="Mukta Light"/>
                <a:ea typeface="Mukta Light"/>
                <a:cs typeface="Mukta Light"/>
                <a:sym typeface="Mukta Light"/>
              </a:rPr>
              <a:t>Cleaning ensures ML-ready numeric matrices</a:t>
            </a:r>
          </a:p>
        </p:txBody>
      </p:sp>
      <p:sp>
        <p:nvSpPr>
          <p:cNvPr name="TextBox 28" id="28"/>
          <p:cNvSpPr txBox="true"/>
          <p:nvPr/>
        </p:nvSpPr>
        <p:spPr>
          <a:xfrm rot="0">
            <a:off x="863501" y="9060359"/>
            <a:ext cx="7979569" cy="461367"/>
          </a:xfrm>
          <a:prstGeom prst="rect">
            <a:avLst/>
          </a:prstGeom>
        </p:spPr>
        <p:txBody>
          <a:bodyPr anchor="t" rtlCol="false" tIns="0" lIns="0" bIns="0" rIns="0">
            <a:spAutoFit/>
          </a:bodyPr>
          <a:lstStyle/>
          <a:p>
            <a:pPr algn="l" marL="292199" indent="-146100" lvl="1">
              <a:lnSpc>
                <a:spcPts val="3062"/>
              </a:lnSpc>
              <a:buFont typeface="Arial"/>
              <a:buChar char="•"/>
            </a:pPr>
            <a:r>
              <a:rPr lang="en-US" sz="1937">
                <a:solidFill>
                  <a:srgbClr val="DAD8E9"/>
                </a:solidFill>
                <a:latin typeface="Mukta Light"/>
                <a:ea typeface="Mukta Light"/>
                <a:cs typeface="Mukta Light"/>
                <a:sym typeface="Mukta Light"/>
              </a:rPr>
              <a:t>Multiple algorithms compared for predictive power</a:t>
            </a:r>
          </a:p>
        </p:txBody>
      </p:sp>
      <p:sp>
        <p:nvSpPr>
          <p:cNvPr name="TextBox 29" id="29"/>
          <p:cNvSpPr txBox="true"/>
          <p:nvPr/>
        </p:nvSpPr>
        <p:spPr>
          <a:xfrm rot="0">
            <a:off x="9454455" y="7497664"/>
            <a:ext cx="3515171" cy="420737"/>
          </a:xfrm>
          <a:prstGeom prst="rect">
            <a:avLst/>
          </a:prstGeom>
        </p:spPr>
        <p:txBody>
          <a:bodyPr anchor="t" rtlCol="false" tIns="0" lIns="0" bIns="0" rIns="0">
            <a:spAutoFit/>
          </a:bodyPr>
          <a:lstStyle/>
          <a:p>
            <a:pPr algn="l">
              <a:lnSpc>
                <a:spcPts val="3187"/>
              </a:lnSpc>
            </a:pPr>
            <a:r>
              <a:rPr lang="en-US" sz="2562" b="true">
                <a:solidFill>
                  <a:srgbClr val="C6BFEE"/>
                </a:solidFill>
                <a:latin typeface="Prompt Medium"/>
                <a:ea typeface="Prompt Medium"/>
                <a:cs typeface="Prompt Medium"/>
                <a:sym typeface="Prompt Medium"/>
              </a:rPr>
              <a:t>Target Transformation</a:t>
            </a:r>
          </a:p>
        </p:txBody>
      </p:sp>
      <p:sp>
        <p:nvSpPr>
          <p:cNvPr name="TextBox 30" id="30"/>
          <p:cNvSpPr txBox="true"/>
          <p:nvPr/>
        </p:nvSpPr>
        <p:spPr>
          <a:xfrm rot="0">
            <a:off x="9454455" y="8098334"/>
            <a:ext cx="7979569" cy="1250751"/>
          </a:xfrm>
          <a:prstGeom prst="rect">
            <a:avLst/>
          </a:prstGeom>
        </p:spPr>
        <p:txBody>
          <a:bodyPr anchor="t" rtlCol="false" tIns="0" lIns="0" bIns="0" rIns="0">
            <a:spAutoFit/>
          </a:bodyPr>
          <a:lstStyle/>
          <a:p>
            <a:pPr algn="l">
              <a:lnSpc>
                <a:spcPts val="3062"/>
              </a:lnSpc>
            </a:pPr>
            <a:r>
              <a:rPr lang="en-US" sz="1937">
                <a:solidFill>
                  <a:srgbClr val="DAD8E9"/>
                </a:solidFill>
                <a:latin typeface="Mukta Light"/>
                <a:ea typeface="Mukta Light"/>
                <a:cs typeface="Mukta Light"/>
                <a:sym typeface="Mukta Light"/>
              </a:rPr>
              <a:t>For classification tasks, continuous grades are converted into performance bins such as low, medium and high achievement levels, enabling threshold-based intervention strategies.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a:grpSpLocks noChangeAspect="true"/>
          </p:cNvGrpSpPr>
          <p:nvPr/>
        </p:nvGrpSpPr>
        <p:grpSpPr>
          <a:xfrm rot="0">
            <a:off x="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6"/>
              <a:stretch>
                <a:fillRect l="0" t="0" r="0" b="0"/>
              </a:stretch>
            </a:blipFill>
          </p:spPr>
        </p:sp>
      </p:grpSp>
      <p:sp>
        <p:nvSpPr>
          <p:cNvPr name="TextBox 10" id="10"/>
          <p:cNvSpPr txBox="true"/>
          <p:nvPr/>
        </p:nvSpPr>
        <p:spPr>
          <a:xfrm rot="0">
            <a:off x="7639496" y="712142"/>
            <a:ext cx="6938665" cy="639216"/>
          </a:xfrm>
          <a:prstGeom prst="rect">
            <a:avLst/>
          </a:prstGeom>
        </p:spPr>
        <p:txBody>
          <a:bodyPr anchor="t" rtlCol="false" tIns="0" lIns="0" bIns="0" rIns="0">
            <a:spAutoFit/>
          </a:bodyPr>
          <a:lstStyle/>
          <a:p>
            <a:pPr algn="l">
              <a:lnSpc>
                <a:spcPts val="4875"/>
              </a:lnSpc>
            </a:pPr>
            <a:r>
              <a:rPr lang="en-US" sz="3875" b="true">
                <a:solidFill>
                  <a:srgbClr val="C6BFEE"/>
                </a:solidFill>
                <a:latin typeface="Prompt Medium"/>
                <a:ea typeface="Prompt Medium"/>
                <a:cs typeface="Prompt Medium"/>
                <a:sym typeface="Prompt Medium"/>
              </a:rPr>
              <a:t>Evaluation Metrics Explained</a:t>
            </a:r>
          </a:p>
        </p:txBody>
      </p:sp>
      <p:sp>
        <p:nvSpPr>
          <p:cNvPr name="TextBox 11" id="11"/>
          <p:cNvSpPr txBox="true"/>
          <p:nvPr/>
        </p:nvSpPr>
        <p:spPr>
          <a:xfrm rot="0">
            <a:off x="7639496" y="1899940"/>
            <a:ext cx="2977306" cy="381744"/>
          </a:xfrm>
          <a:prstGeom prst="rect">
            <a:avLst/>
          </a:prstGeom>
        </p:spPr>
        <p:txBody>
          <a:bodyPr anchor="t" rtlCol="false" tIns="0" lIns="0" bIns="0" rIns="0">
            <a:spAutoFit/>
          </a:bodyPr>
          <a:lstStyle/>
          <a:p>
            <a:pPr algn="l">
              <a:lnSpc>
                <a:spcPts val="2875"/>
              </a:lnSpc>
            </a:pPr>
            <a:r>
              <a:rPr lang="en-US" sz="2312" b="true">
                <a:solidFill>
                  <a:srgbClr val="C6BFEE"/>
                </a:solidFill>
                <a:latin typeface="Prompt Medium"/>
                <a:ea typeface="Prompt Medium"/>
                <a:cs typeface="Prompt Medium"/>
                <a:sym typeface="Prompt Medium"/>
              </a:rPr>
              <a:t>Regression Metrics</a:t>
            </a:r>
          </a:p>
        </p:txBody>
      </p:sp>
      <p:grpSp>
        <p:nvGrpSpPr>
          <p:cNvPr name="Group 12" id="12"/>
          <p:cNvGrpSpPr/>
          <p:nvPr/>
        </p:nvGrpSpPr>
        <p:grpSpPr>
          <a:xfrm rot="0">
            <a:off x="7625209" y="2518470"/>
            <a:ext cx="4689723" cy="2137022"/>
            <a:chOff x="0" y="0"/>
            <a:chExt cx="6252963" cy="2849363"/>
          </a:xfrm>
        </p:grpSpPr>
        <p:sp>
          <p:nvSpPr>
            <p:cNvPr name="Freeform 13" id="13"/>
            <p:cNvSpPr/>
            <p:nvPr/>
          </p:nvSpPr>
          <p:spPr>
            <a:xfrm flipH="false" flipV="false" rot="0">
              <a:off x="19050" y="19050"/>
              <a:ext cx="6214872" cy="2811272"/>
            </a:xfrm>
            <a:custGeom>
              <a:avLst/>
              <a:gdLst/>
              <a:ahLst/>
              <a:cxnLst/>
              <a:rect r="r" b="b" t="t" l="l"/>
              <a:pathLst>
                <a:path h="2811272" w="6214872">
                  <a:moveTo>
                    <a:pt x="0" y="182880"/>
                  </a:moveTo>
                  <a:cubicBezTo>
                    <a:pt x="0" y="81915"/>
                    <a:pt x="82423" y="0"/>
                    <a:pt x="184277" y="0"/>
                  </a:cubicBezTo>
                  <a:lnTo>
                    <a:pt x="6030595" y="0"/>
                  </a:lnTo>
                  <a:cubicBezTo>
                    <a:pt x="6132322" y="0"/>
                    <a:pt x="6214872" y="81915"/>
                    <a:pt x="6214872" y="182880"/>
                  </a:cubicBezTo>
                  <a:lnTo>
                    <a:pt x="6214872" y="2628392"/>
                  </a:lnTo>
                  <a:cubicBezTo>
                    <a:pt x="6214872" y="2729357"/>
                    <a:pt x="6132449" y="2811272"/>
                    <a:pt x="6030595" y="2811272"/>
                  </a:cubicBezTo>
                  <a:lnTo>
                    <a:pt x="184277" y="2811272"/>
                  </a:lnTo>
                  <a:cubicBezTo>
                    <a:pt x="82550" y="2811272"/>
                    <a:pt x="0" y="2729357"/>
                    <a:pt x="0" y="2628392"/>
                  </a:cubicBezTo>
                  <a:close/>
                </a:path>
              </a:pathLst>
            </a:custGeom>
            <a:solidFill>
              <a:srgbClr val="0B0C23">
                <a:alpha val="90196"/>
              </a:srgbClr>
            </a:solidFill>
          </p:spPr>
        </p:sp>
        <p:sp>
          <p:nvSpPr>
            <p:cNvPr name="Freeform 14" id="14"/>
            <p:cNvSpPr/>
            <p:nvPr/>
          </p:nvSpPr>
          <p:spPr>
            <a:xfrm flipH="false" flipV="false" rot="0">
              <a:off x="0" y="0"/>
              <a:ext cx="6252972" cy="2849372"/>
            </a:xfrm>
            <a:custGeom>
              <a:avLst/>
              <a:gdLst/>
              <a:ahLst/>
              <a:cxnLst/>
              <a:rect r="r" b="b" t="t" l="l"/>
              <a:pathLst>
                <a:path h="2849372" w="6252972">
                  <a:moveTo>
                    <a:pt x="0" y="201930"/>
                  </a:moveTo>
                  <a:cubicBezTo>
                    <a:pt x="0" y="90297"/>
                    <a:pt x="91186" y="0"/>
                    <a:pt x="203327" y="0"/>
                  </a:cubicBezTo>
                  <a:lnTo>
                    <a:pt x="6049645" y="0"/>
                  </a:lnTo>
                  <a:lnTo>
                    <a:pt x="6049645" y="19050"/>
                  </a:lnTo>
                  <a:lnTo>
                    <a:pt x="6049645" y="0"/>
                  </a:lnTo>
                  <a:cubicBezTo>
                    <a:pt x="6161786" y="0"/>
                    <a:pt x="6252972" y="90297"/>
                    <a:pt x="6252972" y="201930"/>
                  </a:cubicBezTo>
                  <a:lnTo>
                    <a:pt x="6233922" y="201930"/>
                  </a:lnTo>
                  <a:lnTo>
                    <a:pt x="6252972" y="201930"/>
                  </a:lnTo>
                  <a:lnTo>
                    <a:pt x="6252972" y="2647442"/>
                  </a:lnTo>
                  <a:lnTo>
                    <a:pt x="6233922" y="2647442"/>
                  </a:lnTo>
                  <a:lnTo>
                    <a:pt x="6252972" y="2647442"/>
                  </a:lnTo>
                  <a:cubicBezTo>
                    <a:pt x="6252972" y="2759075"/>
                    <a:pt x="6161786" y="2849372"/>
                    <a:pt x="6049645" y="2849372"/>
                  </a:cubicBezTo>
                  <a:lnTo>
                    <a:pt x="6049645" y="2830322"/>
                  </a:lnTo>
                  <a:lnTo>
                    <a:pt x="6049645" y="2849372"/>
                  </a:lnTo>
                  <a:lnTo>
                    <a:pt x="203327" y="2849372"/>
                  </a:lnTo>
                  <a:lnTo>
                    <a:pt x="203327" y="2830322"/>
                  </a:lnTo>
                  <a:lnTo>
                    <a:pt x="203327" y="2849372"/>
                  </a:lnTo>
                  <a:cubicBezTo>
                    <a:pt x="91186" y="2849372"/>
                    <a:pt x="0" y="2759075"/>
                    <a:pt x="0" y="2647442"/>
                  </a:cubicBezTo>
                  <a:lnTo>
                    <a:pt x="0" y="201930"/>
                  </a:lnTo>
                  <a:lnTo>
                    <a:pt x="19050" y="201930"/>
                  </a:lnTo>
                  <a:lnTo>
                    <a:pt x="0" y="201930"/>
                  </a:lnTo>
                  <a:moveTo>
                    <a:pt x="38100" y="201930"/>
                  </a:moveTo>
                  <a:lnTo>
                    <a:pt x="38100" y="2647442"/>
                  </a:lnTo>
                  <a:lnTo>
                    <a:pt x="19050" y="2647442"/>
                  </a:lnTo>
                  <a:lnTo>
                    <a:pt x="38100" y="2647442"/>
                  </a:lnTo>
                  <a:cubicBezTo>
                    <a:pt x="38100" y="2737739"/>
                    <a:pt x="111887" y="2811272"/>
                    <a:pt x="203327" y="2811272"/>
                  </a:cubicBezTo>
                  <a:lnTo>
                    <a:pt x="6049645" y="2811272"/>
                  </a:lnTo>
                  <a:cubicBezTo>
                    <a:pt x="6140958" y="2811272"/>
                    <a:pt x="6214872" y="2737739"/>
                    <a:pt x="6214872" y="2647442"/>
                  </a:cubicBezTo>
                  <a:lnTo>
                    <a:pt x="6214872" y="201930"/>
                  </a:lnTo>
                  <a:cubicBezTo>
                    <a:pt x="6214872" y="111633"/>
                    <a:pt x="6141085" y="38100"/>
                    <a:pt x="6049645" y="38100"/>
                  </a:cubicBezTo>
                  <a:lnTo>
                    <a:pt x="203327" y="38100"/>
                  </a:lnTo>
                  <a:lnTo>
                    <a:pt x="203327" y="19050"/>
                  </a:lnTo>
                  <a:lnTo>
                    <a:pt x="203327" y="38100"/>
                  </a:lnTo>
                  <a:cubicBezTo>
                    <a:pt x="111887" y="38100"/>
                    <a:pt x="38100" y="111633"/>
                    <a:pt x="38100" y="201930"/>
                  </a:cubicBezTo>
                  <a:close/>
                </a:path>
              </a:pathLst>
            </a:custGeom>
            <a:solidFill>
              <a:srgbClr val="6D4562"/>
            </a:solidFill>
          </p:spPr>
        </p:sp>
      </p:grpSp>
      <p:grpSp>
        <p:nvGrpSpPr>
          <p:cNvPr name="Group 15" id="15"/>
          <p:cNvGrpSpPr/>
          <p:nvPr/>
        </p:nvGrpSpPr>
        <p:grpSpPr>
          <a:xfrm rot="0">
            <a:off x="7610921" y="2532757"/>
            <a:ext cx="114300" cy="2108447"/>
            <a:chOff x="0" y="0"/>
            <a:chExt cx="152400" cy="2811263"/>
          </a:xfrm>
        </p:grpSpPr>
        <p:sp>
          <p:nvSpPr>
            <p:cNvPr name="Freeform 16" id="16"/>
            <p:cNvSpPr/>
            <p:nvPr/>
          </p:nvSpPr>
          <p:spPr>
            <a:xfrm flipH="false" flipV="false" rot="0">
              <a:off x="0" y="0"/>
              <a:ext cx="152400" cy="2811272"/>
            </a:xfrm>
            <a:custGeom>
              <a:avLst/>
              <a:gdLst/>
              <a:ahLst/>
              <a:cxnLst/>
              <a:rect r="r" b="b" t="t" l="l"/>
              <a:pathLst>
                <a:path h="2811272" w="152400">
                  <a:moveTo>
                    <a:pt x="0" y="76200"/>
                  </a:moveTo>
                  <a:cubicBezTo>
                    <a:pt x="0" y="34163"/>
                    <a:pt x="34163" y="0"/>
                    <a:pt x="76200" y="0"/>
                  </a:cubicBezTo>
                  <a:cubicBezTo>
                    <a:pt x="118237" y="0"/>
                    <a:pt x="152400" y="34163"/>
                    <a:pt x="152400" y="76200"/>
                  </a:cubicBezTo>
                  <a:lnTo>
                    <a:pt x="152400" y="2735072"/>
                  </a:lnTo>
                  <a:cubicBezTo>
                    <a:pt x="152400" y="2777109"/>
                    <a:pt x="118237" y="2811272"/>
                    <a:pt x="76200" y="2811272"/>
                  </a:cubicBezTo>
                  <a:cubicBezTo>
                    <a:pt x="34163" y="2811272"/>
                    <a:pt x="0" y="2777109"/>
                    <a:pt x="0" y="2735072"/>
                  </a:cubicBezTo>
                  <a:close/>
                </a:path>
              </a:pathLst>
            </a:custGeom>
            <a:solidFill>
              <a:srgbClr val="A95B95"/>
            </a:solidFill>
          </p:spPr>
        </p:sp>
      </p:grpSp>
      <p:sp>
        <p:nvSpPr>
          <p:cNvPr name="TextBox 17" id="17"/>
          <p:cNvSpPr txBox="true"/>
          <p:nvPr/>
        </p:nvSpPr>
        <p:spPr>
          <a:xfrm rot="0">
            <a:off x="7977039" y="2775049"/>
            <a:ext cx="2481114" cy="319534"/>
          </a:xfrm>
          <a:prstGeom prst="rect">
            <a:avLst/>
          </a:prstGeom>
        </p:spPr>
        <p:txBody>
          <a:bodyPr anchor="t" rtlCol="false" tIns="0" lIns="0" bIns="0" rIns="0">
            <a:spAutoFit/>
          </a:bodyPr>
          <a:lstStyle/>
          <a:p>
            <a:pPr algn="l">
              <a:lnSpc>
                <a:spcPts val="2437"/>
              </a:lnSpc>
            </a:pPr>
            <a:r>
              <a:rPr lang="en-US" sz="1937" b="true">
                <a:solidFill>
                  <a:srgbClr val="DAD8E9"/>
                </a:solidFill>
                <a:latin typeface="Prompt Medium"/>
                <a:ea typeface="Prompt Medium"/>
                <a:cs typeface="Prompt Medium"/>
                <a:sym typeface="Prompt Medium"/>
              </a:rPr>
              <a:t>R² Score</a:t>
            </a:r>
          </a:p>
        </p:txBody>
      </p:sp>
      <p:sp>
        <p:nvSpPr>
          <p:cNvPr name="TextBox 18" id="18"/>
          <p:cNvSpPr txBox="true"/>
          <p:nvPr/>
        </p:nvSpPr>
        <p:spPr>
          <a:xfrm rot="0">
            <a:off x="7977039" y="3241625"/>
            <a:ext cx="4071789" cy="1147762"/>
          </a:xfrm>
          <a:prstGeom prst="rect">
            <a:avLst/>
          </a:prstGeom>
        </p:spPr>
        <p:txBody>
          <a:bodyPr anchor="t" rtlCol="false" tIns="0" lIns="0" bIns="0" rIns="0">
            <a:spAutoFit/>
          </a:bodyPr>
          <a:lstStyle/>
          <a:p>
            <a:pPr algn="l">
              <a:lnSpc>
                <a:spcPts val="2812"/>
              </a:lnSpc>
            </a:pPr>
            <a:r>
              <a:rPr lang="en-US" sz="1750">
                <a:solidFill>
                  <a:srgbClr val="DAD8E9"/>
                </a:solidFill>
                <a:latin typeface="Mukta Light"/>
                <a:ea typeface="Mukta Light"/>
                <a:cs typeface="Mukta Light"/>
                <a:sym typeface="Mukta Light"/>
              </a:rPr>
              <a:t>Proportion of variance explained by the model. Higher values indicate better fit, with 1.0 being perfect prediction.</a:t>
            </a:r>
          </a:p>
        </p:txBody>
      </p:sp>
      <p:grpSp>
        <p:nvGrpSpPr>
          <p:cNvPr name="Group 19" id="19"/>
          <p:cNvGrpSpPr/>
          <p:nvPr/>
        </p:nvGrpSpPr>
        <p:grpSpPr>
          <a:xfrm rot="0">
            <a:off x="7625209" y="4850160"/>
            <a:ext cx="4689723" cy="2137022"/>
            <a:chOff x="0" y="0"/>
            <a:chExt cx="6252963" cy="2849363"/>
          </a:xfrm>
        </p:grpSpPr>
        <p:sp>
          <p:nvSpPr>
            <p:cNvPr name="Freeform 20" id="20"/>
            <p:cNvSpPr/>
            <p:nvPr/>
          </p:nvSpPr>
          <p:spPr>
            <a:xfrm flipH="false" flipV="false" rot="0">
              <a:off x="19050" y="19050"/>
              <a:ext cx="6214872" cy="2811272"/>
            </a:xfrm>
            <a:custGeom>
              <a:avLst/>
              <a:gdLst/>
              <a:ahLst/>
              <a:cxnLst/>
              <a:rect r="r" b="b" t="t" l="l"/>
              <a:pathLst>
                <a:path h="2811272" w="6214872">
                  <a:moveTo>
                    <a:pt x="0" y="182880"/>
                  </a:moveTo>
                  <a:cubicBezTo>
                    <a:pt x="0" y="81915"/>
                    <a:pt x="82423" y="0"/>
                    <a:pt x="184277" y="0"/>
                  </a:cubicBezTo>
                  <a:lnTo>
                    <a:pt x="6030595" y="0"/>
                  </a:lnTo>
                  <a:cubicBezTo>
                    <a:pt x="6132322" y="0"/>
                    <a:pt x="6214872" y="81915"/>
                    <a:pt x="6214872" y="182880"/>
                  </a:cubicBezTo>
                  <a:lnTo>
                    <a:pt x="6214872" y="2628392"/>
                  </a:lnTo>
                  <a:cubicBezTo>
                    <a:pt x="6214872" y="2729357"/>
                    <a:pt x="6132449" y="2811272"/>
                    <a:pt x="6030595" y="2811272"/>
                  </a:cubicBezTo>
                  <a:lnTo>
                    <a:pt x="184277" y="2811272"/>
                  </a:lnTo>
                  <a:cubicBezTo>
                    <a:pt x="82550" y="2811272"/>
                    <a:pt x="0" y="2729357"/>
                    <a:pt x="0" y="2628392"/>
                  </a:cubicBezTo>
                  <a:close/>
                </a:path>
              </a:pathLst>
            </a:custGeom>
            <a:solidFill>
              <a:srgbClr val="0B0C23">
                <a:alpha val="90196"/>
              </a:srgbClr>
            </a:solidFill>
          </p:spPr>
        </p:sp>
        <p:sp>
          <p:nvSpPr>
            <p:cNvPr name="Freeform 21" id="21"/>
            <p:cNvSpPr/>
            <p:nvPr/>
          </p:nvSpPr>
          <p:spPr>
            <a:xfrm flipH="false" flipV="false" rot="0">
              <a:off x="0" y="0"/>
              <a:ext cx="6252972" cy="2849372"/>
            </a:xfrm>
            <a:custGeom>
              <a:avLst/>
              <a:gdLst/>
              <a:ahLst/>
              <a:cxnLst/>
              <a:rect r="r" b="b" t="t" l="l"/>
              <a:pathLst>
                <a:path h="2849372" w="6252972">
                  <a:moveTo>
                    <a:pt x="0" y="201930"/>
                  </a:moveTo>
                  <a:cubicBezTo>
                    <a:pt x="0" y="90297"/>
                    <a:pt x="91186" y="0"/>
                    <a:pt x="203327" y="0"/>
                  </a:cubicBezTo>
                  <a:lnTo>
                    <a:pt x="6049645" y="0"/>
                  </a:lnTo>
                  <a:lnTo>
                    <a:pt x="6049645" y="19050"/>
                  </a:lnTo>
                  <a:lnTo>
                    <a:pt x="6049645" y="0"/>
                  </a:lnTo>
                  <a:cubicBezTo>
                    <a:pt x="6161786" y="0"/>
                    <a:pt x="6252972" y="90297"/>
                    <a:pt x="6252972" y="201930"/>
                  </a:cubicBezTo>
                  <a:lnTo>
                    <a:pt x="6233922" y="201930"/>
                  </a:lnTo>
                  <a:lnTo>
                    <a:pt x="6252972" y="201930"/>
                  </a:lnTo>
                  <a:lnTo>
                    <a:pt x="6252972" y="2647442"/>
                  </a:lnTo>
                  <a:lnTo>
                    <a:pt x="6233922" y="2647442"/>
                  </a:lnTo>
                  <a:lnTo>
                    <a:pt x="6252972" y="2647442"/>
                  </a:lnTo>
                  <a:cubicBezTo>
                    <a:pt x="6252972" y="2759075"/>
                    <a:pt x="6161786" y="2849372"/>
                    <a:pt x="6049645" y="2849372"/>
                  </a:cubicBezTo>
                  <a:lnTo>
                    <a:pt x="6049645" y="2830322"/>
                  </a:lnTo>
                  <a:lnTo>
                    <a:pt x="6049645" y="2849372"/>
                  </a:lnTo>
                  <a:lnTo>
                    <a:pt x="203327" y="2849372"/>
                  </a:lnTo>
                  <a:lnTo>
                    <a:pt x="203327" y="2830322"/>
                  </a:lnTo>
                  <a:lnTo>
                    <a:pt x="203327" y="2849372"/>
                  </a:lnTo>
                  <a:cubicBezTo>
                    <a:pt x="91186" y="2849372"/>
                    <a:pt x="0" y="2759075"/>
                    <a:pt x="0" y="2647442"/>
                  </a:cubicBezTo>
                  <a:lnTo>
                    <a:pt x="0" y="201930"/>
                  </a:lnTo>
                  <a:lnTo>
                    <a:pt x="19050" y="201930"/>
                  </a:lnTo>
                  <a:lnTo>
                    <a:pt x="0" y="201930"/>
                  </a:lnTo>
                  <a:moveTo>
                    <a:pt x="38100" y="201930"/>
                  </a:moveTo>
                  <a:lnTo>
                    <a:pt x="38100" y="2647442"/>
                  </a:lnTo>
                  <a:lnTo>
                    <a:pt x="19050" y="2647442"/>
                  </a:lnTo>
                  <a:lnTo>
                    <a:pt x="38100" y="2647442"/>
                  </a:lnTo>
                  <a:cubicBezTo>
                    <a:pt x="38100" y="2737739"/>
                    <a:pt x="111887" y="2811272"/>
                    <a:pt x="203327" y="2811272"/>
                  </a:cubicBezTo>
                  <a:lnTo>
                    <a:pt x="6049645" y="2811272"/>
                  </a:lnTo>
                  <a:cubicBezTo>
                    <a:pt x="6140958" y="2811272"/>
                    <a:pt x="6214872" y="2737739"/>
                    <a:pt x="6214872" y="2647442"/>
                  </a:cubicBezTo>
                  <a:lnTo>
                    <a:pt x="6214872" y="201930"/>
                  </a:lnTo>
                  <a:cubicBezTo>
                    <a:pt x="6214872" y="111633"/>
                    <a:pt x="6141085" y="38100"/>
                    <a:pt x="6049645" y="38100"/>
                  </a:cubicBezTo>
                  <a:lnTo>
                    <a:pt x="203327" y="38100"/>
                  </a:lnTo>
                  <a:lnTo>
                    <a:pt x="203327" y="19050"/>
                  </a:lnTo>
                  <a:lnTo>
                    <a:pt x="203327" y="38100"/>
                  </a:lnTo>
                  <a:cubicBezTo>
                    <a:pt x="111887" y="38100"/>
                    <a:pt x="38100" y="111633"/>
                    <a:pt x="38100" y="201930"/>
                  </a:cubicBezTo>
                  <a:close/>
                </a:path>
              </a:pathLst>
            </a:custGeom>
            <a:solidFill>
              <a:srgbClr val="6D4562"/>
            </a:solidFill>
          </p:spPr>
        </p:sp>
      </p:grpSp>
      <p:grpSp>
        <p:nvGrpSpPr>
          <p:cNvPr name="Group 22" id="22"/>
          <p:cNvGrpSpPr/>
          <p:nvPr/>
        </p:nvGrpSpPr>
        <p:grpSpPr>
          <a:xfrm rot="0">
            <a:off x="7610921" y="4864448"/>
            <a:ext cx="114300" cy="2108447"/>
            <a:chOff x="0" y="0"/>
            <a:chExt cx="152400" cy="2811263"/>
          </a:xfrm>
        </p:grpSpPr>
        <p:sp>
          <p:nvSpPr>
            <p:cNvPr name="Freeform 23" id="23"/>
            <p:cNvSpPr/>
            <p:nvPr/>
          </p:nvSpPr>
          <p:spPr>
            <a:xfrm flipH="false" flipV="false" rot="0">
              <a:off x="0" y="0"/>
              <a:ext cx="152400" cy="2811272"/>
            </a:xfrm>
            <a:custGeom>
              <a:avLst/>
              <a:gdLst/>
              <a:ahLst/>
              <a:cxnLst/>
              <a:rect r="r" b="b" t="t" l="l"/>
              <a:pathLst>
                <a:path h="2811272" w="152400">
                  <a:moveTo>
                    <a:pt x="0" y="76200"/>
                  </a:moveTo>
                  <a:cubicBezTo>
                    <a:pt x="0" y="34163"/>
                    <a:pt x="34163" y="0"/>
                    <a:pt x="76200" y="0"/>
                  </a:cubicBezTo>
                  <a:cubicBezTo>
                    <a:pt x="118237" y="0"/>
                    <a:pt x="152400" y="34163"/>
                    <a:pt x="152400" y="76200"/>
                  </a:cubicBezTo>
                  <a:lnTo>
                    <a:pt x="152400" y="2735072"/>
                  </a:lnTo>
                  <a:cubicBezTo>
                    <a:pt x="152400" y="2777109"/>
                    <a:pt x="118237" y="2811272"/>
                    <a:pt x="76200" y="2811272"/>
                  </a:cubicBezTo>
                  <a:cubicBezTo>
                    <a:pt x="34163" y="2811272"/>
                    <a:pt x="0" y="2777109"/>
                    <a:pt x="0" y="2735072"/>
                  </a:cubicBezTo>
                  <a:close/>
                </a:path>
              </a:pathLst>
            </a:custGeom>
            <a:solidFill>
              <a:srgbClr val="A95B95"/>
            </a:solidFill>
          </p:spPr>
        </p:sp>
      </p:grpSp>
      <p:sp>
        <p:nvSpPr>
          <p:cNvPr name="TextBox 24" id="24"/>
          <p:cNvSpPr txBox="true"/>
          <p:nvPr/>
        </p:nvSpPr>
        <p:spPr>
          <a:xfrm rot="0">
            <a:off x="7977039" y="5106740"/>
            <a:ext cx="2516535" cy="319534"/>
          </a:xfrm>
          <a:prstGeom prst="rect">
            <a:avLst/>
          </a:prstGeom>
        </p:spPr>
        <p:txBody>
          <a:bodyPr anchor="t" rtlCol="false" tIns="0" lIns="0" bIns="0" rIns="0">
            <a:spAutoFit/>
          </a:bodyPr>
          <a:lstStyle/>
          <a:p>
            <a:pPr algn="l">
              <a:lnSpc>
                <a:spcPts val="2437"/>
              </a:lnSpc>
            </a:pPr>
            <a:r>
              <a:rPr lang="en-US" sz="1937" b="true">
                <a:solidFill>
                  <a:srgbClr val="DAD8E9"/>
                </a:solidFill>
                <a:latin typeface="Prompt Medium"/>
                <a:ea typeface="Prompt Medium"/>
                <a:cs typeface="Prompt Medium"/>
                <a:sym typeface="Prompt Medium"/>
              </a:rPr>
              <a:t>Mean Absolute Error</a:t>
            </a:r>
          </a:p>
        </p:txBody>
      </p:sp>
      <p:sp>
        <p:nvSpPr>
          <p:cNvPr name="TextBox 25" id="25"/>
          <p:cNvSpPr txBox="true"/>
          <p:nvPr/>
        </p:nvSpPr>
        <p:spPr>
          <a:xfrm rot="0">
            <a:off x="7977039" y="5573316"/>
            <a:ext cx="4071789" cy="1147762"/>
          </a:xfrm>
          <a:prstGeom prst="rect">
            <a:avLst/>
          </a:prstGeom>
        </p:spPr>
        <p:txBody>
          <a:bodyPr anchor="t" rtlCol="false" tIns="0" lIns="0" bIns="0" rIns="0">
            <a:spAutoFit/>
          </a:bodyPr>
          <a:lstStyle/>
          <a:p>
            <a:pPr algn="l">
              <a:lnSpc>
                <a:spcPts val="2812"/>
              </a:lnSpc>
            </a:pPr>
            <a:r>
              <a:rPr lang="en-US" sz="1750">
                <a:solidFill>
                  <a:srgbClr val="DAD8E9"/>
                </a:solidFill>
                <a:latin typeface="Mukta Light"/>
                <a:ea typeface="Mukta Light"/>
                <a:cs typeface="Mukta Light"/>
                <a:sym typeface="Mukta Light"/>
              </a:rPr>
              <a:t>Average absolute error in grade points — highly interpretable and easy for educators to understand.</a:t>
            </a:r>
          </a:p>
        </p:txBody>
      </p:sp>
      <p:grpSp>
        <p:nvGrpSpPr>
          <p:cNvPr name="Group 26" id="26"/>
          <p:cNvGrpSpPr/>
          <p:nvPr/>
        </p:nvGrpSpPr>
        <p:grpSpPr>
          <a:xfrm rot="0">
            <a:off x="7625209" y="7181850"/>
            <a:ext cx="4689723" cy="2137022"/>
            <a:chOff x="0" y="0"/>
            <a:chExt cx="6252963" cy="2849363"/>
          </a:xfrm>
        </p:grpSpPr>
        <p:sp>
          <p:nvSpPr>
            <p:cNvPr name="Freeform 27" id="27"/>
            <p:cNvSpPr/>
            <p:nvPr/>
          </p:nvSpPr>
          <p:spPr>
            <a:xfrm flipH="false" flipV="false" rot="0">
              <a:off x="19050" y="19050"/>
              <a:ext cx="6214872" cy="2811272"/>
            </a:xfrm>
            <a:custGeom>
              <a:avLst/>
              <a:gdLst/>
              <a:ahLst/>
              <a:cxnLst/>
              <a:rect r="r" b="b" t="t" l="l"/>
              <a:pathLst>
                <a:path h="2811272" w="6214872">
                  <a:moveTo>
                    <a:pt x="0" y="182880"/>
                  </a:moveTo>
                  <a:cubicBezTo>
                    <a:pt x="0" y="81915"/>
                    <a:pt x="82423" y="0"/>
                    <a:pt x="184277" y="0"/>
                  </a:cubicBezTo>
                  <a:lnTo>
                    <a:pt x="6030595" y="0"/>
                  </a:lnTo>
                  <a:cubicBezTo>
                    <a:pt x="6132322" y="0"/>
                    <a:pt x="6214872" y="81915"/>
                    <a:pt x="6214872" y="182880"/>
                  </a:cubicBezTo>
                  <a:lnTo>
                    <a:pt x="6214872" y="2628392"/>
                  </a:lnTo>
                  <a:cubicBezTo>
                    <a:pt x="6214872" y="2729357"/>
                    <a:pt x="6132449" y="2811272"/>
                    <a:pt x="6030595" y="2811272"/>
                  </a:cubicBezTo>
                  <a:lnTo>
                    <a:pt x="184277" y="2811272"/>
                  </a:lnTo>
                  <a:cubicBezTo>
                    <a:pt x="82550" y="2811272"/>
                    <a:pt x="0" y="2729357"/>
                    <a:pt x="0" y="2628392"/>
                  </a:cubicBezTo>
                  <a:close/>
                </a:path>
              </a:pathLst>
            </a:custGeom>
            <a:solidFill>
              <a:srgbClr val="0B0C23">
                <a:alpha val="90196"/>
              </a:srgbClr>
            </a:solidFill>
          </p:spPr>
        </p:sp>
        <p:sp>
          <p:nvSpPr>
            <p:cNvPr name="Freeform 28" id="28"/>
            <p:cNvSpPr/>
            <p:nvPr/>
          </p:nvSpPr>
          <p:spPr>
            <a:xfrm flipH="false" flipV="false" rot="0">
              <a:off x="0" y="0"/>
              <a:ext cx="6252972" cy="2849372"/>
            </a:xfrm>
            <a:custGeom>
              <a:avLst/>
              <a:gdLst/>
              <a:ahLst/>
              <a:cxnLst/>
              <a:rect r="r" b="b" t="t" l="l"/>
              <a:pathLst>
                <a:path h="2849372" w="6252972">
                  <a:moveTo>
                    <a:pt x="0" y="201930"/>
                  </a:moveTo>
                  <a:cubicBezTo>
                    <a:pt x="0" y="90297"/>
                    <a:pt x="91186" y="0"/>
                    <a:pt x="203327" y="0"/>
                  </a:cubicBezTo>
                  <a:lnTo>
                    <a:pt x="6049645" y="0"/>
                  </a:lnTo>
                  <a:lnTo>
                    <a:pt x="6049645" y="19050"/>
                  </a:lnTo>
                  <a:lnTo>
                    <a:pt x="6049645" y="0"/>
                  </a:lnTo>
                  <a:cubicBezTo>
                    <a:pt x="6161786" y="0"/>
                    <a:pt x="6252972" y="90297"/>
                    <a:pt x="6252972" y="201930"/>
                  </a:cubicBezTo>
                  <a:lnTo>
                    <a:pt x="6233922" y="201930"/>
                  </a:lnTo>
                  <a:lnTo>
                    <a:pt x="6252972" y="201930"/>
                  </a:lnTo>
                  <a:lnTo>
                    <a:pt x="6252972" y="2647442"/>
                  </a:lnTo>
                  <a:lnTo>
                    <a:pt x="6233922" y="2647442"/>
                  </a:lnTo>
                  <a:lnTo>
                    <a:pt x="6252972" y="2647442"/>
                  </a:lnTo>
                  <a:cubicBezTo>
                    <a:pt x="6252972" y="2759075"/>
                    <a:pt x="6161786" y="2849372"/>
                    <a:pt x="6049645" y="2849372"/>
                  </a:cubicBezTo>
                  <a:lnTo>
                    <a:pt x="6049645" y="2830322"/>
                  </a:lnTo>
                  <a:lnTo>
                    <a:pt x="6049645" y="2849372"/>
                  </a:lnTo>
                  <a:lnTo>
                    <a:pt x="203327" y="2849372"/>
                  </a:lnTo>
                  <a:lnTo>
                    <a:pt x="203327" y="2830322"/>
                  </a:lnTo>
                  <a:lnTo>
                    <a:pt x="203327" y="2849372"/>
                  </a:lnTo>
                  <a:cubicBezTo>
                    <a:pt x="91186" y="2849372"/>
                    <a:pt x="0" y="2759075"/>
                    <a:pt x="0" y="2647442"/>
                  </a:cubicBezTo>
                  <a:lnTo>
                    <a:pt x="0" y="201930"/>
                  </a:lnTo>
                  <a:lnTo>
                    <a:pt x="19050" y="201930"/>
                  </a:lnTo>
                  <a:lnTo>
                    <a:pt x="0" y="201930"/>
                  </a:lnTo>
                  <a:moveTo>
                    <a:pt x="38100" y="201930"/>
                  </a:moveTo>
                  <a:lnTo>
                    <a:pt x="38100" y="2647442"/>
                  </a:lnTo>
                  <a:lnTo>
                    <a:pt x="19050" y="2647442"/>
                  </a:lnTo>
                  <a:lnTo>
                    <a:pt x="38100" y="2647442"/>
                  </a:lnTo>
                  <a:cubicBezTo>
                    <a:pt x="38100" y="2737739"/>
                    <a:pt x="111887" y="2811272"/>
                    <a:pt x="203327" y="2811272"/>
                  </a:cubicBezTo>
                  <a:lnTo>
                    <a:pt x="6049645" y="2811272"/>
                  </a:lnTo>
                  <a:cubicBezTo>
                    <a:pt x="6140958" y="2811272"/>
                    <a:pt x="6214872" y="2737739"/>
                    <a:pt x="6214872" y="2647442"/>
                  </a:cubicBezTo>
                  <a:lnTo>
                    <a:pt x="6214872" y="201930"/>
                  </a:lnTo>
                  <a:cubicBezTo>
                    <a:pt x="6214872" y="111633"/>
                    <a:pt x="6141085" y="38100"/>
                    <a:pt x="6049645" y="38100"/>
                  </a:cubicBezTo>
                  <a:lnTo>
                    <a:pt x="203327" y="38100"/>
                  </a:lnTo>
                  <a:lnTo>
                    <a:pt x="203327" y="19050"/>
                  </a:lnTo>
                  <a:lnTo>
                    <a:pt x="203327" y="38100"/>
                  </a:lnTo>
                  <a:cubicBezTo>
                    <a:pt x="111887" y="38100"/>
                    <a:pt x="38100" y="111633"/>
                    <a:pt x="38100" y="201930"/>
                  </a:cubicBezTo>
                  <a:close/>
                </a:path>
              </a:pathLst>
            </a:custGeom>
            <a:solidFill>
              <a:srgbClr val="6D4562"/>
            </a:solidFill>
          </p:spPr>
        </p:sp>
      </p:grpSp>
      <p:grpSp>
        <p:nvGrpSpPr>
          <p:cNvPr name="Group 29" id="29"/>
          <p:cNvGrpSpPr/>
          <p:nvPr/>
        </p:nvGrpSpPr>
        <p:grpSpPr>
          <a:xfrm rot="0">
            <a:off x="7610921" y="7196138"/>
            <a:ext cx="114300" cy="2108448"/>
            <a:chOff x="0" y="0"/>
            <a:chExt cx="152400" cy="2811263"/>
          </a:xfrm>
        </p:grpSpPr>
        <p:sp>
          <p:nvSpPr>
            <p:cNvPr name="Freeform 30" id="30"/>
            <p:cNvSpPr/>
            <p:nvPr/>
          </p:nvSpPr>
          <p:spPr>
            <a:xfrm flipH="false" flipV="false" rot="0">
              <a:off x="0" y="0"/>
              <a:ext cx="152400" cy="2811272"/>
            </a:xfrm>
            <a:custGeom>
              <a:avLst/>
              <a:gdLst/>
              <a:ahLst/>
              <a:cxnLst/>
              <a:rect r="r" b="b" t="t" l="l"/>
              <a:pathLst>
                <a:path h="2811272" w="152400">
                  <a:moveTo>
                    <a:pt x="0" y="76200"/>
                  </a:moveTo>
                  <a:cubicBezTo>
                    <a:pt x="0" y="34163"/>
                    <a:pt x="34163" y="0"/>
                    <a:pt x="76200" y="0"/>
                  </a:cubicBezTo>
                  <a:cubicBezTo>
                    <a:pt x="118237" y="0"/>
                    <a:pt x="152400" y="34163"/>
                    <a:pt x="152400" y="76200"/>
                  </a:cubicBezTo>
                  <a:lnTo>
                    <a:pt x="152400" y="2735072"/>
                  </a:lnTo>
                  <a:cubicBezTo>
                    <a:pt x="152400" y="2777109"/>
                    <a:pt x="118237" y="2811272"/>
                    <a:pt x="76200" y="2811272"/>
                  </a:cubicBezTo>
                  <a:cubicBezTo>
                    <a:pt x="34163" y="2811272"/>
                    <a:pt x="0" y="2777109"/>
                    <a:pt x="0" y="2735072"/>
                  </a:cubicBezTo>
                  <a:close/>
                </a:path>
              </a:pathLst>
            </a:custGeom>
            <a:solidFill>
              <a:srgbClr val="A95B95"/>
            </a:solidFill>
          </p:spPr>
        </p:sp>
      </p:grpSp>
      <p:sp>
        <p:nvSpPr>
          <p:cNvPr name="TextBox 31" id="31"/>
          <p:cNvSpPr txBox="true"/>
          <p:nvPr/>
        </p:nvSpPr>
        <p:spPr>
          <a:xfrm rot="0">
            <a:off x="7977039" y="7438430"/>
            <a:ext cx="3070621" cy="319534"/>
          </a:xfrm>
          <a:prstGeom prst="rect">
            <a:avLst/>
          </a:prstGeom>
        </p:spPr>
        <p:txBody>
          <a:bodyPr anchor="t" rtlCol="false" tIns="0" lIns="0" bIns="0" rIns="0">
            <a:spAutoFit/>
          </a:bodyPr>
          <a:lstStyle/>
          <a:p>
            <a:pPr algn="l">
              <a:lnSpc>
                <a:spcPts val="2437"/>
              </a:lnSpc>
            </a:pPr>
            <a:r>
              <a:rPr lang="en-US" sz="1937" b="true">
                <a:solidFill>
                  <a:srgbClr val="DAD8E9"/>
                </a:solidFill>
                <a:latin typeface="Prompt Medium"/>
                <a:ea typeface="Prompt Medium"/>
                <a:cs typeface="Prompt Medium"/>
                <a:sym typeface="Prompt Medium"/>
              </a:rPr>
              <a:t>Root Mean Squared Error</a:t>
            </a:r>
          </a:p>
        </p:txBody>
      </p:sp>
      <p:sp>
        <p:nvSpPr>
          <p:cNvPr name="TextBox 32" id="32"/>
          <p:cNvSpPr txBox="true"/>
          <p:nvPr/>
        </p:nvSpPr>
        <p:spPr>
          <a:xfrm rot="0">
            <a:off x="7977039" y="7905006"/>
            <a:ext cx="4071789" cy="1147762"/>
          </a:xfrm>
          <a:prstGeom prst="rect">
            <a:avLst/>
          </a:prstGeom>
        </p:spPr>
        <p:txBody>
          <a:bodyPr anchor="t" rtlCol="false" tIns="0" lIns="0" bIns="0" rIns="0">
            <a:spAutoFit/>
          </a:bodyPr>
          <a:lstStyle/>
          <a:p>
            <a:pPr algn="l">
              <a:lnSpc>
                <a:spcPts val="2812"/>
              </a:lnSpc>
            </a:pPr>
            <a:r>
              <a:rPr lang="en-US" sz="1750">
                <a:solidFill>
                  <a:srgbClr val="DAD8E9"/>
                </a:solidFill>
                <a:latin typeface="Mukta Light"/>
                <a:ea typeface="Mukta Light"/>
                <a:cs typeface="Mukta Light"/>
                <a:sym typeface="Mukta Light"/>
              </a:rPr>
              <a:t>Penalises larger prediction errors, crucial when significant mistakes could impact student outcomes.</a:t>
            </a:r>
          </a:p>
        </p:txBody>
      </p:sp>
      <p:sp>
        <p:nvSpPr>
          <p:cNvPr name="TextBox 33" id="33"/>
          <p:cNvSpPr txBox="true"/>
          <p:nvPr/>
        </p:nvSpPr>
        <p:spPr>
          <a:xfrm rot="0">
            <a:off x="12854880" y="1899940"/>
            <a:ext cx="3057822" cy="381744"/>
          </a:xfrm>
          <a:prstGeom prst="rect">
            <a:avLst/>
          </a:prstGeom>
        </p:spPr>
        <p:txBody>
          <a:bodyPr anchor="t" rtlCol="false" tIns="0" lIns="0" bIns="0" rIns="0">
            <a:spAutoFit/>
          </a:bodyPr>
          <a:lstStyle/>
          <a:p>
            <a:pPr algn="l">
              <a:lnSpc>
                <a:spcPts val="2875"/>
              </a:lnSpc>
            </a:pPr>
            <a:r>
              <a:rPr lang="en-US" sz="2312" b="true">
                <a:solidFill>
                  <a:srgbClr val="C6BFEE"/>
                </a:solidFill>
                <a:latin typeface="Prompt Medium"/>
                <a:ea typeface="Prompt Medium"/>
                <a:cs typeface="Prompt Medium"/>
                <a:sym typeface="Prompt Medium"/>
              </a:rPr>
              <a:t>Classification Metrics</a:t>
            </a:r>
          </a:p>
        </p:txBody>
      </p:sp>
      <p:grpSp>
        <p:nvGrpSpPr>
          <p:cNvPr name="Group 34" id="34"/>
          <p:cNvGrpSpPr/>
          <p:nvPr/>
        </p:nvGrpSpPr>
        <p:grpSpPr>
          <a:xfrm rot="0">
            <a:off x="12840592" y="2518470"/>
            <a:ext cx="4689722" cy="1779835"/>
            <a:chOff x="0" y="0"/>
            <a:chExt cx="6252963" cy="2373113"/>
          </a:xfrm>
        </p:grpSpPr>
        <p:sp>
          <p:nvSpPr>
            <p:cNvPr name="Freeform 35" id="35"/>
            <p:cNvSpPr/>
            <p:nvPr/>
          </p:nvSpPr>
          <p:spPr>
            <a:xfrm flipH="false" flipV="false" rot="0">
              <a:off x="19050" y="19050"/>
              <a:ext cx="6214872" cy="2335022"/>
            </a:xfrm>
            <a:custGeom>
              <a:avLst/>
              <a:gdLst/>
              <a:ahLst/>
              <a:cxnLst/>
              <a:rect r="r" b="b" t="t" l="l"/>
              <a:pathLst>
                <a:path h="2335022" w="6214872">
                  <a:moveTo>
                    <a:pt x="0" y="182880"/>
                  </a:moveTo>
                  <a:cubicBezTo>
                    <a:pt x="0" y="81915"/>
                    <a:pt x="82677" y="0"/>
                    <a:pt x="184785" y="0"/>
                  </a:cubicBezTo>
                  <a:lnTo>
                    <a:pt x="6030087" y="0"/>
                  </a:lnTo>
                  <a:cubicBezTo>
                    <a:pt x="6132068" y="0"/>
                    <a:pt x="6214872" y="81915"/>
                    <a:pt x="6214872" y="182880"/>
                  </a:cubicBezTo>
                  <a:lnTo>
                    <a:pt x="6214872" y="2152142"/>
                  </a:lnTo>
                  <a:cubicBezTo>
                    <a:pt x="6214872" y="2253107"/>
                    <a:pt x="6132195" y="2335022"/>
                    <a:pt x="6030087" y="2335022"/>
                  </a:cubicBezTo>
                  <a:lnTo>
                    <a:pt x="184785" y="2335022"/>
                  </a:lnTo>
                  <a:cubicBezTo>
                    <a:pt x="82804" y="2335022"/>
                    <a:pt x="0" y="2253107"/>
                    <a:pt x="0" y="2152142"/>
                  </a:cubicBezTo>
                  <a:close/>
                </a:path>
              </a:pathLst>
            </a:custGeom>
            <a:solidFill>
              <a:srgbClr val="0B0C23">
                <a:alpha val="90196"/>
              </a:srgbClr>
            </a:solidFill>
          </p:spPr>
        </p:sp>
        <p:sp>
          <p:nvSpPr>
            <p:cNvPr name="Freeform 36" id="36"/>
            <p:cNvSpPr/>
            <p:nvPr/>
          </p:nvSpPr>
          <p:spPr>
            <a:xfrm flipH="false" flipV="false" rot="0">
              <a:off x="0" y="0"/>
              <a:ext cx="6252972" cy="2373122"/>
            </a:xfrm>
            <a:custGeom>
              <a:avLst/>
              <a:gdLst/>
              <a:ahLst/>
              <a:cxnLst/>
              <a:rect r="r" b="b" t="t" l="l"/>
              <a:pathLst>
                <a:path h="2373122" w="6252972">
                  <a:moveTo>
                    <a:pt x="0" y="201930"/>
                  </a:moveTo>
                  <a:cubicBezTo>
                    <a:pt x="0" y="90170"/>
                    <a:pt x="91440" y="0"/>
                    <a:pt x="203835" y="0"/>
                  </a:cubicBezTo>
                  <a:lnTo>
                    <a:pt x="6049137" y="0"/>
                  </a:lnTo>
                  <a:lnTo>
                    <a:pt x="6049137" y="19050"/>
                  </a:lnTo>
                  <a:lnTo>
                    <a:pt x="6049137" y="0"/>
                  </a:lnTo>
                  <a:cubicBezTo>
                    <a:pt x="6161532" y="0"/>
                    <a:pt x="6252972" y="90170"/>
                    <a:pt x="6252972" y="201930"/>
                  </a:cubicBezTo>
                  <a:lnTo>
                    <a:pt x="6233922" y="201930"/>
                  </a:lnTo>
                  <a:lnTo>
                    <a:pt x="6252972" y="201930"/>
                  </a:lnTo>
                  <a:lnTo>
                    <a:pt x="6252972" y="2171192"/>
                  </a:lnTo>
                  <a:lnTo>
                    <a:pt x="6233922" y="2171192"/>
                  </a:lnTo>
                  <a:lnTo>
                    <a:pt x="6252972" y="2171192"/>
                  </a:lnTo>
                  <a:cubicBezTo>
                    <a:pt x="6252972" y="2282952"/>
                    <a:pt x="6161532" y="2373122"/>
                    <a:pt x="6049137" y="2373122"/>
                  </a:cubicBezTo>
                  <a:lnTo>
                    <a:pt x="6049137" y="2354072"/>
                  </a:lnTo>
                  <a:lnTo>
                    <a:pt x="6049137" y="2373122"/>
                  </a:lnTo>
                  <a:lnTo>
                    <a:pt x="203835" y="2373122"/>
                  </a:lnTo>
                  <a:lnTo>
                    <a:pt x="203835" y="2354072"/>
                  </a:lnTo>
                  <a:lnTo>
                    <a:pt x="203835" y="2373122"/>
                  </a:lnTo>
                  <a:cubicBezTo>
                    <a:pt x="91440" y="2373122"/>
                    <a:pt x="0" y="2282825"/>
                    <a:pt x="0" y="2171192"/>
                  </a:cubicBezTo>
                  <a:lnTo>
                    <a:pt x="0" y="201930"/>
                  </a:lnTo>
                  <a:lnTo>
                    <a:pt x="19050" y="201930"/>
                  </a:lnTo>
                  <a:lnTo>
                    <a:pt x="0" y="201930"/>
                  </a:lnTo>
                  <a:moveTo>
                    <a:pt x="38100" y="201930"/>
                  </a:moveTo>
                  <a:lnTo>
                    <a:pt x="38100" y="2171192"/>
                  </a:lnTo>
                  <a:lnTo>
                    <a:pt x="19050" y="2171192"/>
                  </a:lnTo>
                  <a:lnTo>
                    <a:pt x="38100" y="2171192"/>
                  </a:lnTo>
                  <a:cubicBezTo>
                    <a:pt x="38100" y="2261489"/>
                    <a:pt x="112141" y="2335022"/>
                    <a:pt x="203835" y="2335022"/>
                  </a:cubicBezTo>
                  <a:lnTo>
                    <a:pt x="6049137" y="2335022"/>
                  </a:lnTo>
                  <a:cubicBezTo>
                    <a:pt x="6140831" y="2335022"/>
                    <a:pt x="6214872" y="2261489"/>
                    <a:pt x="6214872" y="2171192"/>
                  </a:cubicBezTo>
                  <a:lnTo>
                    <a:pt x="6214872" y="201930"/>
                  </a:lnTo>
                  <a:cubicBezTo>
                    <a:pt x="6214872" y="111633"/>
                    <a:pt x="6140831" y="38100"/>
                    <a:pt x="6049137" y="38100"/>
                  </a:cubicBezTo>
                  <a:lnTo>
                    <a:pt x="203835" y="38100"/>
                  </a:lnTo>
                  <a:lnTo>
                    <a:pt x="203835" y="19050"/>
                  </a:lnTo>
                  <a:lnTo>
                    <a:pt x="203835" y="38100"/>
                  </a:lnTo>
                  <a:cubicBezTo>
                    <a:pt x="112141" y="38100"/>
                    <a:pt x="38100" y="111633"/>
                    <a:pt x="38100" y="201930"/>
                  </a:cubicBezTo>
                  <a:close/>
                </a:path>
              </a:pathLst>
            </a:custGeom>
            <a:solidFill>
              <a:srgbClr val="6D4562"/>
            </a:solidFill>
          </p:spPr>
        </p:sp>
      </p:grpSp>
      <p:grpSp>
        <p:nvGrpSpPr>
          <p:cNvPr name="Group 37" id="37"/>
          <p:cNvGrpSpPr/>
          <p:nvPr/>
        </p:nvGrpSpPr>
        <p:grpSpPr>
          <a:xfrm rot="0">
            <a:off x="12826305" y="2532757"/>
            <a:ext cx="114300" cy="1751260"/>
            <a:chOff x="0" y="0"/>
            <a:chExt cx="152400" cy="2335013"/>
          </a:xfrm>
        </p:grpSpPr>
        <p:sp>
          <p:nvSpPr>
            <p:cNvPr name="Freeform 38" id="38"/>
            <p:cNvSpPr/>
            <p:nvPr/>
          </p:nvSpPr>
          <p:spPr>
            <a:xfrm flipH="false" flipV="false" rot="0">
              <a:off x="0" y="0"/>
              <a:ext cx="152400" cy="2335022"/>
            </a:xfrm>
            <a:custGeom>
              <a:avLst/>
              <a:gdLst/>
              <a:ahLst/>
              <a:cxnLst/>
              <a:rect r="r" b="b" t="t" l="l"/>
              <a:pathLst>
                <a:path h="2335022" w="152400">
                  <a:moveTo>
                    <a:pt x="0" y="76200"/>
                  </a:moveTo>
                  <a:cubicBezTo>
                    <a:pt x="0" y="34163"/>
                    <a:pt x="34163" y="0"/>
                    <a:pt x="76200" y="0"/>
                  </a:cubicBezTo>
                  <a:cubicBezTo>
                    <a:pt x="118237" y="0"/>
                    <a:pt x="152400" y="34163"/>
                    <a:pt x="152400" y="76200"/>
                  </a:cubicBezTo>
                  <a:lnTo>
                    <a:pt x="152400" y="2258822"/>
                  </a:lnTo>
                  <a:cubicBezTo>
                    <a:pt x="152400" y="2300859"/>
                    <a:pt x="118237" y="2335022"/>
                    <a:pt x="76200" y="2335022"/>
                  </a:cubicBezTo>
                  <a:cubicBezTo>
                    <a:pt x="34163" y="2335022"/>
                    <a:pt x="0" y="2300859"/>
                    <a:pt x="0" y="2258822"/>
                  </a:cubicBezTo>
                  <a:close/>
                </a:path>
              </a:pathLst>
            </a:custGeom>
            <a:solidFill>
              <a:srgbClr val="A95B95"/>
            </a:solidFill>
          </p:spPr>
        </p:sp>
      </p:grpSp>
      <p:sp>
        <p:nvSpPr>
          <p:cNvPr name="TextBox 39" id="39"/>
          <p:cNvSpPr txBox="true"/>
          <p:nvPr/>
        </p:nvSpPr>
        <p:spPr>
          <a:xfrm rot="0">
            <a:off x="13192422" y="2775049"/>
            <a:ext cx="2481114" cy="319534"/>
          </a:xfrm>
          <a:prstGeom prst="rect">
            <a:avLst/>
          </a:prstGeom>
        </p:spPr>
        <p:txBody>
          <a:bodyPr anchor="t" rtlCol="false" tIns="0" lIns="0" bIns="0" rIns="0">
            <a:spAutoFit/>
          </a:bodyPr>
          <a:lstStyle/>
          <a:p>
            <a:pPr algn="l">
              <a:lnSpc>
                <a:spcPts val="2437"/>
              </a:lnSpc>
            </a:pPr>
            <a:r>
              <a:rPr lang="en-US" sz="1937" b="true">
                <a:solidFill>
                  <a:srgbClr val="DAD8E9"/>
                </a:solidFill>
                <a:latin typeface="Prompt Medium"/>
                <a:ea typeface="Prompt Medium"/>
                <a:cs typeface="Prompt Medium"/>
                <a:sym typeface="Prompt Medium"/>
              </a:rPr>
              <a:t>Accuracy Score</a:t>
            </a:r>
          </a:p>
        </p:txBody>
      </p:sp>
      <p:sp>
        <p:nvSpPr>
          <p:cNvPr name="TextBox 40" id="40"/>
          <p:cNvSpPr txBox="true"/>
          <p:nvPr/>
        </p:nvSpPr>
        <p:spPr>
          <a:xfrm rot="0">
            <a:off x="13192422" y="3241625"/>
            <a:ext cx="4071789" cy="790575"/>
          </a:xfrm>
          <a:prstGeom prst="rect">
            <a:avLst/>
          </a:prstGeom>
        </p:spPr>
        <p:txBody>
          <a:bodyPr anchor="t" rtlCol="false" tIns="0" lIns="0" bIns="0" rIns="0">
            <a:spAutoFit/>
          </a:bodyPr>
          <a:lstStyle/>
          <a:p>
            <a:pPr algn="l">
              <a:lnSpc>
                <a:spcPts val="2812"/>
              </a:lnSpc>
            </a:pPr>
            <a:r>
              <a:rPr lang="en-US" sz="1750">
                <a:solidFill>
                  <a:srgbClr val="DAD8E9"/>
                </a:solidFill>
                <a:latin typeface="Mukta Light"/>
                <a:ea typeface="Mukta Light"/>
                <a:cs typeface="Mukta Light"/>
                <a:sym typeface="Mukta Light"/>
              </a:rPr>
              <a:t>Percentage of correctly classified students into performance categories.</a:t>
            </a:r>
          </a:p>
        </p:txBody>
      </p:sp>
      <p:grpSp>
        <p:nvGrpSpPr>
          <p:cNvPr name="Group 41" id="41"/>
          <p:cNvGrpSpPr/>
          <p:nvPr/>
        </p:nvGrpSpPr>
        <p:grpSpPr>
          <a:xfrm rot="0">
            <a:off x="12840592" y="4492972"/>
            <a:ext cx="4689722" cy="2137022"/>
            <a:chOff x="0" y="0"/>
            <a:chExt cx="6252963" cy="2849363"/>
          </a:xfrm>
        </p:grpSpPr>
        <p:sp>
          <p:nvSpPr>
            <p:cNvPr name="Freeform 42" id="42"/>
            <p:cNvSpPr/>
            <p:nvPr/>
          </p:nvSpPr>
          <p:spPr>
            <a:xfrm flipH="false" flipV="false" rot="0">
              <a:off x="19050" y="19050"/>
              <a:ext cx="6214872" cy="2811272"/>
            </a:xfrm>
            <a:custGeom>
              <a:avLst/>
              <a:gdLst/>
              <a:ahLst/>
              <a:cxnLst/>
              <a:rect r="r" b="b" t="t" l="l"/>
              <a:pathLst>
                <a:path h="2811272" w="6214872">
                  <a:moveTo>
                    <a:pt x="0" y="182880"/>
                  </a:moveTo>
                  <a:cubicBezTo>
                    <a:pt x="0" y="81915"/>
                    <a:pt x="82423" y="0"/>
                    <a:pt x="184277" y="0"/>
                  </a:cubicBezTo>
                  <a:lnTo>
                    <a:pt x="6030595" y="0"/>
                  </a:lnTo>
                  <a:cubicBezTo>
                    <a:pt x="6132322" y="0"/>
                    <a:pt x="6214872" y="81915"/>
                    <a:pt x="6214872" y="182880"/>
                  </a:cubicBezTo>
                  <a:lnTo>
                    <a:pt x="6214872" y="2628392"/>
                  </a:lnTo>
                  <a:cubicBezTo>
                    <a:pt x="6214872" y="2729357"/>
                    <a:pt x="6132449" y="2811272"/>
                    <a:pt x="6030595" y="2811272"/>
                  </a:cubicBezTo>
                  <a:lnTo>
                    <a:pt x="184277" y="2811272"/>
                  </a:lnTo>
                  <a:cubicBezTo>
                    <a:pt x="82550" y="2811272"/>
                    <a:pt x="0" y="2729357"/>
                    <a:pt x="0" y="2628392"/>
                  </a:cubicBezTo>
                  <a:close/>
                </a:path>
              </a:pathLst>
            </a:custGeom>
            <a:solidFill>
              <a:srgbClr val="0B0C23">
                <a:alpha val="90196"/>
              </a:srgbClr>
            </a:solidFill>
          </p:spPr>
        </p:sp>
        <p:sp>
          <p:nvSpPr>
            <p:cNvPr name="Freeform 43" id="43"/>
            <p:cNvSpPr/>
            <p:nvPr/>
          </p:nvSpPr>
          <p:spPr>
            <a:xfrm flipH="false" flipV="false" rot="0">
              <a:off x="0" y="0"/>
              <a:ext cx="6252972" cy="2849372"/>
            </a:xfrm>
            <a:custGeom>
              <a:avLst/>
              <a:gdLst/>
              <a:ahLst/>
              <a:cxnLst/>
              <a:rect r="r" b="b" t="t" l="l"/>
              <a:pathLst>
                <a:path h="2849372" w="6252972">
                  <a:moveTo>
                    <a:pt x="0" y="201930"/>
                  </a:moveTo>
                  <a:cubicBezTo>
                    <a:pt x="0" y="90297"/>
                    <a:pt x="91186" y="0"/>
                    <a:pt x="203327" y="0"/>
                  </a:cubicBezTo>
                  <a:lnTo>
                    <a:pt x="6049645" y="0"/>
                  </a:lnTo>
                  <a:lnTo>
                    <a:pt x="6049645" y="19050"/>
                  </a:lnTo>
                  <a:lnTo>
                    <a:pt x="6049645" y="0"/>
                  </a:lnTo>
                  <a:cubicBezTo>
                    <a:pt x="6161786" y="0"/>
                    <a:pt x="6252972" y="90297"/>
                    <a:pt x="6252972" y="201930"/>
                  </a:cubicBezTo>
                  <a:lnTo>
                    <a:pt x="6233922" y="201930"/>
                  </a:lnTo>
                  <a:lnTo>
                    <a:pt x="6252972" y="201930"/>
                  </a:lnTo>
                  <a:lnTo>
                    <a:pt x="6252972" y="2647442"/>
                  </a:lnTo>
                  <a:lnTo>
                    <a:pt x="6233922" y="2647442"/>
                  </a:lnTo>
                  <a:lnTo>
                    <a:pt x="6252972" y="2647442"/>
                  </a:lnTo>
                  <a:cubicBezTo>
                    <a:pt x="6252972" y="2759075"/>
                    <a:pt x="6161786" y="2849372"/>
                    <a:pt x="6049645" y="2849372"/>
                  </a:cubicBezTo>
                  <a:lnTo>
                    <a:pt x="6049645" y="2830322"/>
                  </a:lnTo>
                  <a:lnTo>
                    <a:pt x="6049645" y="2849372"/>
                  </a:lnTo>
                  <a:lnTo>
                    <a:pt x="203327" y="2849372"/>
                  </a:lnTo>
                  <a:lnTo>
                    <a:pt x="203327" y="2830322"/>
                  </a:lnTo>
                  <a:lnTo>
                    <a:pt x="203327" y="2849372"/>
                  </a:lnTo>
                  <a:cubicBezTo>
                    <a:pt x="91186" y="2849372"/>
                    <a:pt x="0" y="2759075"/>
                    <a:pt x="0" y="2647442"/>
                  </a:cubicBezTo>
                  <a:lnTo>
                    <a:pt x="0" y="201930"/>
                  </a:lnTo>
                  <a:lnTo>
                    <a:pt x="19050" y="201930"/>
                  </a:lnTo>
                  <a:lnTo>
                    <a:pt x="0" y="201930"/>
                  </a:lnTo>
                  <a:moveTo>
                    <a:pt x="38100" y="201930"/>
                  </a:moveTo>
                  <a:lnTo>
                    <a:pt x="38100" y="2647442"/>
                  </a:lnTo>
                  <a:lnTo>
                    <a:pt x="19050" y="2647442"/>
                  </a:lnTo>
                  <a:lnTo>
                    <a:pt x="38100" y="2647442"/>
                  </a:lnTo>
                  <a:cubicBezTo>
                    <a:pt x="38100" y="2737739"/>
                    <a:pt x="111887" y="2811272"/>
                    <a:pt x="203327" y="2811272"/>
                  </a:cubicBezTo>
                  <a:lnTo>
                    <a:pt x="6049645" y="2811272"/>
                  </a:lnTo>
                  <a:cubicBezTo>
                    <a:pt x="6140958" y="2811272"/>
                    <a:pt x="6214872" y="2737739"/>
                    <a:pt x="6214872" y="2647442"/>
                  </a:cubicBezTo>
                  <a:lnTo>
                    <a:pt x="6214872" y="201930"/>
                  </a:lnTo>
                  <a:cubicBezTo>
                    <a:pt x="6214872" y="111633"/>
                    <a:pt x="6141085" y="38100"/>
                    <a:pt x="6049645" y="38100"/>
                  </a:cubicBezTo>
                  <a:lnTo>
                    <a:pt x="203327" y="38100"/>
                  </a:lnTo>
                  <a:lnTo>
                    <a:pt x="203327" y="19050"/>
                  </a:lnTo>
                  <a:lnTo>
                    <a:pt x="203327" y="38100"/>
                  </a:lnTo>
                  <a:cubicBezTo>
                    <a:pt x="111887" y="38100"/>
                    <a:pt x="38100" y="111633"/>
                    <a:pt x="38100" y="201930"/>
                  </a:cubicBezTo>
                  <a:close/>
                </a:path>
              </a:pathLst>
            </a:custGeom>
            <a:solidFill>
              <a:srgbClr val="6D4562"/>
            </a:solidFill>
          </p:spPr>
        </p:sp>
      </p:grpSp>
      <p:grpSp>
        <p:nvGrpSpPr>
          <p:cNvPr name="Group 44" id="44"/>
          <p:cNvGrpSpPr/>
          <p:nvPr/>
        </p:nvGrpSpPr>
        <p:grpSpPr>
          <a:xfrm rot="0">
            <a:off x="12826305" y="4507260"/>
            <a:ext cx="114300" cy="2108447"/>
            <a:chOff x="0" y="0"/>
            <a:chExt cx="152400" cy="2811263"/>
          </a:xfrm>
        </p:grpSpPr>
        <p:sp>
          <p:nvSpPr>
            <p:cNvPr name="Freeform 45" id="45"/>
            <p:cNvSpPr/>
            <p:nvPr/>
          </p:nvSpPr>
          <p:spPr>
            <a:xfrm flipH="false" flipV="false" rot="0">
              <a:off x="0" y="0"/>
              <a:ext cx="152400" cy="2811272"/>
            </a:xfrm>
            <a:custGeom>
              <a:avLst/>
              <a:gdLst/>
              <a:ahLst/>
              <a:cxnLst/>
              <a:rect r="r" b="b" t="t" l="l"/>
              <a:pathLst>
                <a:path h="2811272" w="152400">
                  <a:moveTo>
                    <a:pt x="0" y="76200"/>
                  </a:moveTo>
                  <a:cubicBezTo>
                    <a:pt x="0" y="34163"/>
                    <a:pt x="34163" y="0"/>
                    <a:pt x="76200" y="0"/>
                  </a:cubicBezTo>
                  <a:cubicBezTo>
                    <a:pt x="118237" y="0"/>
                    <a:pt x="152400" y="34163"/>
                    <a:pt x="152400" y="76200"/>
                  </a:cubicBezTo>
                  <a:lnTo>
                    <a:pt x="152400" y="2735072"/>
                  </a:lnTo>
                  <a:cubicBezTo>
                    <a:pt x="152400" y="2777109"/>
                    <a:pt x="118237" y="2811272"/>
                    <a:pt x="76200" y="2811272"/>
                  </a:cubicBezTo>
                  <a:cubicBezTo>
                    <a:pt x="34163" y="2811272"/>
                    <a:pt x="0" y="2777109"/>
                    <a:pt x="0" y="2735072"/>
                  </a:cubicBezTo>
                  <a:close/>
                </a:path>
              </a:pathLst>
            </a:custGeom>
            <a:solidFill>
              <a:srgbClr val="A95B95"/>
            </a:solidFill>
          </p:spPr>
        </p:sp>
      </p:grpSp>
      <p:sp>
        <p:nvSpPr>
          <p:cNvPr name="TextBox 46" id="46"/>
          <p:cNvSpPr txBox="true"/>
          <p:nvPr/>
        </p:nvSpPr>
        <p:spPr>
          <a:xfrm rot="0">
            <a:off x="13192422" y="4749552"/>
            <a:ext cx="2481114" cy="319534"/>
          </a:xfrm>
          <a:prstGeom prst="rect">
            <a:avLst/>
          </a:prstGeom>
        </p:spPr>
        <p:txBody>
          <a:bodyPr anchor="t" rtlCol="false" tIns="0" lIns="0" bIns="0" rIns="0">
            <a:spAutoFit/>
          </a:bodyPr>
          <a:lstStyle/>
          <a:p>
            <a:pPr algn="l">
              <a:lnSpc>
                <a:spcPts val="2437"/>
              </a:lnSpc>
            </a:pPr>
            <a:r>
              <a:rPr lang="en-US" sz="1937" b="true">
                <a:solidFill>
                  <a:srgbClr val="DAD8E9"/>
                </a:solidFill>
                <a:latin typeface="Prompt Medium"/>
                <a:ea typeface="Prompt Medium"/>
                <a:cs typeface="Prompt Medium"/>
                <a:sym typeface="Prompt Medium"/>
              </a:rPr>
              <a:t>F1 Score</a:t>
            </a:r>
          </a:p>
        </p:txBody>
      </p:sp>
      <p:sp>
        <p:nvSpPr>
          <p:cNvPr name="TextBox 47" id="47"/>
          <p:cNvSpPr txBox="true"/>
          <p:nvPr/>
        </p:nvSpPr>
        <p:spPr>
          <a:xfrm rot="0">
            <a:off x="13192422" y="5216129"/>
            <a:ext cx="4071789" cy="1147762"/>
          </a:xfrm>
          <a:prstGeom prst="rect">
            <a:avLst/>
          </a:prstGeom>
        </p:spPr>
        <p:txBody>
          <a:bodyPr anchor="t" rtlCol="false" tIns="0" lIns="0" bIns="0" rIns="0">
            <a:spAutoFit/>
          </a:bodyPr>
          <a:lstStyle/>
          <a:p>
            <a:pPr algn="l">
              <a:lnSpc>
                <a:spcPts val="2812"/>
              </a:lnSpc>
            </a:pPr>
            <a:r>
              <a:rPr lang="en-US" sz="1750">
                <a:solidFill>
                  <a:srgbClr val="DAD8E9"/>
                </a:solidFill>
                <a:latin typeface="Mukta Light"/>
                <a:ea typeface="Mukta Light"/>
                <a:cs typeface="Mukta Light"/>
                <a:sym typeface="Mukta Light"/>
              </a:rPr>
              <a:t>Harmonic mean of precision and recall, particularly robust for imbalanced class distributions.</a:t>
            </a:r>
          </a:p>
        </p:txBody>
      </p:sp>
      <p:grpSp>
        <p:nvGrpSpPr>
          <p:cNvPr name="Group 48" id="48"/>
          <p:cNvGrpSpPr/>
          <p:nvPr/>
        </p:nvGrpSpPr>
        <p:grpSpPr>
          <a:xfrm rot="0">
            <a:off x="12840592" y="6824662"/>
            <a:ext cx="4689722" cy="2137022"/>
            <a:chOff x="0" y="0"/>
            <a:chExt cx="6252963" cy="2849363"/>
          </a:xfrm>
        </p:grpSpPr>
        <p:sp>
          <p:nvSpPr>
            <p:cNvPr name="Freeform 49" id="49"/>
            <p:cNvSpPr/>
            <p:nvPr/>
          </p:nvSpPr>
          <p:spPr>
            <a:xfrm flipH="false" flipV="false" rot="0">
              <a:off x="19050" y="19050"/>
              <a:ext cx="6214872" cy="2811272"/>
            </a:xfrm>
            <a:custGeom>
              <a:avLst/>
              <a:gdLst/>
              <a:ahLst/>
              <a:cxnLst/>
              <a:rect r="r" b="b" t="t" l="l"/>
              <a:pathLst>
                <a:path h="2811272" w="6214872">
                  <a:moveTo>
                    <a:pt x="0" y="182880"/>
                  </a:moveTo>
                  <a:cubicBezTo>
                    <a:pt x="0" y="81915"/>
                    <a:pt x="82423" y="0"/>
                    <a:pt x="184277" y="0"/>
                  </a:cubicBezTo>
                  <a:lnTo>
                    <a:pt x="6030595" y="0"/>
                  </a:lnTo>
                  <a:cubicBezTo>
                    <a:pt x="6132322" y="0"/>
                    <a:pt x="6214872" y="81915"/>
                    <a:pt x="6214872" y="182880"/>
                  </a:cubicBezTo>
                  <a:lnTo>
                    <a:pt x="6214872" y="2628392"/>
                  </a:lnTo>
                  <a:cubicBezTo>
                    <a:pt x="6214872" y="2729357"/>
                    <a:pt x="6132449" y="2811272"/>
                    <a:pt x="6030595" y="2811272"/>
                  </a:cubicBezTo>
                  <a:lnTo>
                    <a:pt x="184277" y="2811272"/>
                  </a:lnTo>
                  <a:cubicBezTo>
                    <a:pt x="82550" y="2811272"/>
                    <a:pt x="0" y="2729357"/>
                    <a:pt x="0" y="2628392"/>
                  </a:cubicBezTo>
                  <a:close/>
                </a:path>
              </a:pathLst>
            </a:custGeom>
            <a:solidFill>
              <a:srgbClr val="0B0C23">
                <a:alpha val="90196"/>
              </a:srgbClr>
            </a:solidFill>
          </p:spPr>
        </p:sp>
        <p:sp>
          <p:nvSpPr>
            <p:cNvPr name="Freeform 50" id="50"/>
            <p:cNvSpPr/>
            <p:nvPr/>
          </p:nvSpPr>
          <p:spPr>
            <a:xfrm flipH="false" flipV="false" rot="0">
              <a:off x="0" y="0"/>
              <a:ext cx="6252972" cy="2849372"/>
            </a:xfrm>
            <a:custGeom>
              <a:avLst/>
              <a:gdLst/>
              <a:ahLst/>
              <a:cxnLst/>
              <a:rect r="r" b="b" t="t" l="l"/>
              <a:pathLst>
                <a:path h="2849372" w="6252972">
                  <a:moveTo>
                    <a:pt x="0" y="201930"/>
                  </a:moveTo>
                  <a:cubicBezTo>
                    <a:pt x="0" y="90297"/>
                    <a:pt x="91186" y="0"/>
                    <a:pt x="203327" y="0"/>
                  </a:cubicBezTo>
                  <a:lnTo>
                    <a:pt x="6049645" y="0"/>
                  </a:lnTo>
                  <a:lnTo>
                    <a:pt x="6049645" y="19050"/>
                  </a:lnTo>
                  <a:lnTo>
                    <a:pt x="6049645" y="0"/>
                  </a:lnTo>
                  <a:cubicBezTo>
                    <a:pt x="6161786" y="0"/>
                    <a:pt x="6252972" y="90297"/>
                    <a:pt x="6252972" y="201930"/>
                  </a:cubicBezTo>
                  <a:lnTo>
                    <a:pt x="6233922" y="201930"/>
                  </a:lnTo>
                  <a:lnTo>
                    <a:pt x="6252972" y="201930"/>
                  </a:lnTo>
                  <a:lnTo>
                    <a:pt x="6252972" y="2647442"/>
                  </a:lnTo>
                  <a:lnTo>
                    <a:pt x="6233922" y="2647442"/>
                  </a:lnTo>
                  <a:lnTo>
                    <a:pt x="6252972" y="2647442"/>
                  </a:lnTo>
                  <a:cubicBezTo>
                    <a:pt x="6252972" y="2759075"/>
                    <a:pt x="6161786" y="2849372"/>
                    <a:pt x="6049645" y="2849372"/>
                  </a:cubicBezTo>
                  <a:lnTo>
                    <a:pt x="6049645" y="2830322"/>
                  </a:lnTo>
                  <a:lnTo>
                    <a:pt x="6049645" y="2849372"/>
                  </a:lnTo>
                  <a:lnTo>
                    <a:pt x="203327" y="2849372"/>
                  </a:lnTo>
                  <a:lnTo>
                    <a:pt x="203327" y="2830322"/>
                  </a:lnTo>
                  <a:lnTo>
                    <a:pt x="203327" y="2849372"/>
                  </a:lnTo>
                  <a:cubicBezTo>
                    <a:pt x="91186" y="2849372"/>
                    <a:pt x="0" y="2759075"/>
                    <a:pt x="0" y="2647442"/>
                  </a:cubicBezTo>
                  <a:lnTo>
                    <a:pt x="0" y="201930"/>
                  </a:lnTo>
                  <a:lnTo>
                    <a:pt x="19050" y="201930"/>
                  </a:lnTo>
                  <a:lnTo>
                    <a:pt x="0" y="201930"/>
                  </a:lnTo>
                  <a:moveTo>
                    <a:pt x="38100" y="201930"/>
                  </a:moveTo>
                  <a:lnTo>
                    <a:pt x="38100" y="2647442"/>
                  </a:lnTo>
                  <a:lnTo>
                    <a:pt x="19050" y="2647442"/>
                  </a:lnTo>
                  <a:lnTo>
                    <a:pt x="38100" y="2647442"/>
                  </a:lnTo>
                  <a:cubicBezTo>
                    <a:pt x="38100" y="2737739"/>
                    <a:pt x="111887" y="2811272"/>
                    <a:pt x="203327" y="2811272"/>
                  </a:cubicBezTo>
                  <a:lnTo>
                    <a:pt x="6049645" y="2811272"/>
                  </a:lnTo>
                  <a:cubicBezTo>
                    <a:pt x="6140958" y="2811272"/>
                    <a:pt x="6214872" y="2737739"/>
                    <a:pt x="6214872" y="2647442"/>
                  </a:cubicBezTo>
                  <a:lnTo>
                    <a:pt x="6214872" y="201930"/>
                  </a:lnTo>
                  <a:cubicBezTo>
                    <a:pt x="6214872" y="111633"/>
                    <a:pt x="6141085" y="38100"/>
                    <a:pt x="6049645" y="38100"/>
                  </a:cubicBezTo>
                  <a:lnTo>
                    <a:pt x="203327" y="38100"/>
                  </a:lnTo>
                  <a:lnTo>
                    <a:pt x="203327" y="19050"/>
                  </a:lnTo>
                  <a:lnTo>
                    <a:pt x="203327" y="38100"/>
                  </a:lnTo>
                  <a:cubicBezTo>
                    <a:pt x="111887" y="38100"/>
                    <a:pt x="38100" y="111633"/>
                    <a:pt x="38100" y="201930"/>
                  </a:cubicBezTo>
                  <a:close/>
                </a:path>
              </a:pathLst>
            </a:custGeom>
            <a:solidFill>
              <a:srgbClr val="6D4562"/>
            </a:solidFill>
          </p:spPr>
        </p:sp>
      </p:grpSp>
      <p:grpSp>
        <p:nvGrpSpPr>
          <p:cNvPr name="Group 51" id="51"/>
          <p:cNvGrpSpPr/>
          <p:nvPr/>
        </p:nvGrpSpPr>
        <p:grpSpPr>
          <a:xfrm rot="0">
            <a:off x="12826305" y="6838950"/>
            <a:ext cx="114300" cy="2108448"/>
            <a:chOff x="0" y="0"/>
            <a:chExt cx="152400" cy="2811263"/>
          </a:xfrm>
        </p:grpSpPr>
        <p:sp>
          <p:nvSpPr>
            <p:cNvPr name="Freeform 52" id="52"/>
            <p:cNvSpPr/>
            <p:nvPr/>
          </p:nvSpPr>
          <p:spPr>
            <a:xfrm flipH="false" flipV="false" rot="0">
              <a:off x="0" y="0"/>
              <a:ext cx="152400" cy="2811272"/>
            </a:xfrm>
            <a:custGeom>
              <a:avLst/>
              <a:gdLst/>
              <a:ahLst/>
              <a:cxnLst/>
              <a:rect r="r" b="b" t="t" l="l"/>
              <a:pathLst>
                <a:path h="2811272" w="152400">
                  <a:moveTo>
                    <a:pt x="0" y="76200"/>
                  </a:moveTo>
                  <a:cubicBezTo>
                    <a:pt x="0" y="34163"/>
                    <a:pt x="34163" y="0"/>
                    <a:pt x="76200" y="0"/>
                  </a:cubicBezTo>
                  <a:cubicBezTo>
                    <a:pt x="118237" y="0"/>
                    <a:pt x="152400" y="34163"/>
                    <a:pt x="152400" y="76200"/>
                  </a:cubicBezTo>
                  <a:lnTo>
                    <a:pt x="152400" y="2735072"/>
                  </a:lnTo>
                  <a:cubicBezTo>
                    <a:pt x="152400" y="2777109"/>
                    <a:pt x="118237" y="2811272"/>
                    <a:pt x="76200" y="2811272"/>
                  </a:cubicBezTo>
                  <a:cubicBezTo>
                    <a:pt x="34163" y="2811272"/>
                    <a:pt x="0" y="2777109"/>
                    <a:pt x="0" y="2735072"/>
                  </a:cubicBezTo>
                  <a:close/>
                </a:path>
              </a:pathLst>
            </a:custGeom>
            <a:solidFill>
              <a:srgbClr val="A95B95"/>
            </a:solidFill>
          </p:spPr>
        </p:sp>
      </p:grpSp>
      <p:sp>
        <p:nvSpPr>
          <p:cNvPr name="TextBox 53" id="53"/>
          <p:cNvSpPr txBox="true"/>
          <p:nvPr/>
        </p:nvSpPr>
        <p:spPr>
          <a:xfrm rot="0">
            <a:off x="13192422" y="7081242"/>
            <a:ext cx="2481114" cy="319534"/>
          </a:xfrm>
          <a:prstGeom prst="rect">
            <a:avLst/>
          </a:prstGeom>
        </p:spPr>
        <p:txBody>
          <a:bodyPr anchor="t" rtlCol="false" tIns="0" lIns="0" bIns="0" rIns="0">
            <a:spAutoFit/>
          </a:bodyPr>
          <a:lstStyle/>
          <a:p>
            <a:pPr algn="l">
              <a:lnSpc>
                <a:spcPts val="2437"/>
              </a:lnSpc>
            </a:pPr>
            <a:r>
              <a:rPr lang="en-US" sz="1937" b="true">
                <a:solidFill>
                  <a:srgbClr val="DAD8E9"/>
                </a:solidFill>
                <a:latin typeface="Prompt Medium"/>
                <a:ea typeface="Prompt Medium"/>
                <a:cs typeface="Prompt Medium"/>
                <a:sym typeface="Prompt Medium"/>
              </a:rPr>
              <a:t>Confusion Matrix</a:t>
            </a:r>
          </a:p>
        </p:txBody>
      </p:sp>
      <p:sp>
        <p:nvSpPr>
          <p:cNvPr name="TextBox 54" id="54"/>
          <p:cNvSpPr txBox="true"/>
          <p:nvPr/>
        </p:nvSpPr>
        <p:spPr>
          <a:xfrm rot="0">
            <a:off x="13192422" y="7547819"/>
            <a:ext cx="4071789" cy="1147762"/>
          </a:xfrm>
          <a:prstGeom prst="rect">
            <a:avLst/>
          </a:prstGeom>
        </p:spPr>
        <p:txBody>
          <a:bodyPr anchor="t" rtlCol="false" tIns="0" lIns="0" bIns="0" rIns="0">
            <a:spAutoFit/>
          </a:bodyPr>
          <a:lstStyle/>
          <a:p>
            <a:pPr algn="l">
              <a:lnSpc>
                <a:spcPts val="2812"/>
              </a:lnSpc>
            </a:pPr>
            <a:r>
              <a:rPr lang="en-US" sz="1750">
                <a:solidFill>
                  <a:srgbClr val="DAD8E9"/>
                </a:solidFill>
                <a:latin typeface="Mukta Light"/>
                <a:ea typeface="Mukta Light"/>
                <a:cs typeface="Mukta Light"/>
                <a:sym typeface="Mukta Light"/>
              </a:rPr>
              <a:t>Reveals types of classification errors, distinguishing false positives from false negatives.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a:grpSpLocks noChangeAspect="true"/>
          </p:cNvGrpSpPr>
          <p:nvPr/>
        </p:nvGrpSpPr>
        <p:grpSpPr>
          <a:xfrm rot="0">
            <a:off x="11430000" y="0"/>
            <a:ext cx="6858000" cy="10297120"/>
            <a:chOff x="0" y="0"/>
            <a:chExt cx="9144000" cy="13729493"/>
          </a:xfrm>
        </p:grpSpPr>
        <p:sp>
          <p:nvSpPr>
            <p:cNvPr name="Freeform 9" id="9" descr="preencoded.png"/>
            <p:cNvSpPr/>
            <p:nvPr/>
          </p:nvSpPr>
          <p:spPr>
            <a:xfrm flipH="false" flipV="false" rot="0">
              <a:off x="0" y="0"/>
              <a:ext cx="9144000" cy="13729463"/>
            </a:xfrm>
            <a:custGeom>
              <a:avLst/>
              <a:gdLst/>
              <a:ahLst/>
              <a:cxnLst/>
              <a:rect r="r" b="b" t="t" l="l"/>
              <a:pathLst>
                <a:path h="13729463" w="9144000">
                  <a:moveTo>
                    <a:pt x="0" y="0"/>
                  </a:moveTo>
                  <a:lnTo>
                    <a:pt x="9144000" y="0"/>
                  </a:lnTo>
                  <a:lnTo>
                    <a:pt x="9144000" y="13729463"/>
                  </a:lnTo>
                  <a:lnTo>
                    <a:pt x="0" y="13729463"/>
                  </a:lnTo>
                  <a:lnTo>
                    <a:pt x="0" y="0"/>
                  </a:lnTo>
                  <a:close/>
                </a:path>
              </a:pathLst>
            </a:custGeom>
            <a:blipFill>
              <a:blip r:embed="rId6"/>
              <a:stretch>
                <a:fillRect l="-2" t="0" r="-2" b="0"/>
              </a:stretch>
            </a:blipFill>
          </p:spPr>
        </p:sp>
      </p:grpSp>
      <p:sp>
        <p:nvSpPr>
          <p:cNvPr name="TextBox 10" id="10"/>
          <p:cNvSpPr txBox="true"/>
          <p:nvPr/>
        </p:nvSpPr>
        <p:spPr>
          <a:xfrm rot="0">
            <a:off x="615702" y="464641"/>
            <a:ext cx="6123534" cy="507652"/>
          </a:xfrm>
          <a:prstGeom prst="rect">
            <a:avLst/>
          </a:prstGeom>
        </p:spPr>
        <p:txBody>
          <a:bodyPr anchor="t" rtlCol="false" tIns="0" lIns="0" bIns="0" rIns="0">
            <a:spAutoFit/>
          </a:bodyPr>
          <a:lstStyle/>
          <a:p>
            <a:pPr algn="l">
              <a:lnSpc>
                <a:spcPts val="3812"/>
              </a:lnSpc>
            </a:pPr>
            <a:r>
              <a:rPr lang="en-US" sz="3062" b="true">
                <a:solidFill>
                  <a:srgbClr val="C6BFEE"/>
                </a:solidFill>
                <a:latin typeface="Prompt Medium"/>
                <a:ea typeface="Prompt Medium"/>
                <a:cs typeface="Prompt Medium"/>
                <a:sym typeface="Prompt Medium"/>
              </a:rPr>
              <a:t>Model Performance Comparison</a:t>
            </a:r>
          </a:p>
        </p:txBody>
      </p:sp>
      <p:grpSp>
        <p:nvGrpSpPr>
          <p:cNvPr name="Group 11" id="11"/>
          <p:cNvGrpSpPr/>
          <p:nvPr/>
        </p:nvGrpSpPr>
        <p:grpSpPr>
          <a:xfrm rot="0">
            <a:off x="610940" y="1231404"/>
            <a:ext cx="10208121" cy="1715244"/>
            <a:chOff x="0" y="0"/>
            <a:chExt cx="13610828" cy="2286992"/>
          </a:xfrm>
        </p:grpSpPr>
        <p:sp>
          <p:nvSpPr>
            <p:cNvPr name="Freeform 12" id="12"/>
            <p:cNvSpPr/>
            <p:nvPr/>
          </p:nvSpPr>
          <p:spPr>
            <a:xfrm flipH="false" flipV="false" rot="0">
              <a:off x="6350" y="6350"/>
              <a:ext cx="13598145" cy="2274316"/>
            </a:xfrm>
            <a:custGeom>
              <a:avLst/>
              <a:gdLst/>
              <a:ahLst/>
              <a:cxnLst/>
              <a:rect r="r" b="b" t="t" l="l"/>
              <a:pathLst>
                <a:path h="2274316" w="13598145">
                  <a:moveTo>
                    <a:pt x="0" y="98552"/>
                  </a:moveTo>
                  <a:cubicBezTo>
                    <a:pt x="0" y="44069"/>
                    <a:pt x="44323" y="0"/>
                    <a:pt x="98933" y="0"/>
                  </a:cubicBezTo>
                  <a:lnTo>
                    <a:pt x="13499212" y="0"/>
                  </a:lnTo>
                  <a:cubicBezTo>
                    <a:pt x="13553822" y="0"/>
                    <a:pt x="13598145" y="44069"/>
                    <a:pt x="13598145" y="98552"/>
                  </a:cubicBezTo>
                  <a:lnTo>
                    <a:pt x="13598145" y="2175764"/>
                  </a:lnTo>
                  <a:cubicBezTo>
                    <a:pt x="13598145" y="2230120"/>
                    <a:pt x="13553822" y="2274316"/>
                    <a:pt x="13499212" y="2274316"/>
                  </a:cubicBezTo>
                  <a:lnTo>
                    <a:pt x="98933" y="2274316"/>
                  </a:lnTo>
                  <a:cubicBezTo>
                    <a:pt x="44323" y="2274316"/>
                    <a:pt x="0" y="2230247"/>
                    <a:pt x="0" y="2175764"/>
                  </a:cubicBezTo>
                  <a:close/>
                </a:path>
              </a:pathLst>
            </a:custGeom>
            <a:solidFill>
              <a:srgbClr val="542C49"/>
            </a:solidFill>
          </p:spPr>
        </p:sp>
        <p:sp>
          <p:nvSpPr>
            <p:cNvPr name="Freeform 13" id="13"/>
            <p:cNvSpPr/>
            <p:nvPr/>
          </p:nvSpPr>
          <p:spPr>
            <a:xfrm flipH="false" flipV="false" rot="0">
              <a:off x="0" y="0"/>
              <a:ext cx="13610845" cy="2287016"/>
            </a:xfrm>
            <a:custGeom>
              <a:avLst/>
              <a:gdLst/>
              <a:ahLst/>
              <a:cxnLst/>
              <a:rect r="r" b="b" t="t" l="l"/>
              <a:pathLst>
                <a:path h="2287016" w="13610845">
                  <a:moveTo>
                    <a:pt x="0" y="104902"/>
                  </a:moveTo>
                  <a:cubicBezTo>
                    <a:pt x="0" y="46863"/>
                    <a:pt x="47244" y="0"/>
                    <a:pt x="105283" y="0"/>
                  </a:cubicBezTo>
                  <a:lnTo>
                    <a:pt x="13505562" y="0"/>
                  </a:lnTo>
                  <a:lnTo>
                    <a:pt x="13505562" y="6350"/>
                  </a:lnTo>
                  <a:lnTo>
                    <a:pt x="13505562" y="0"/>
                  </a:lnTo>
                  <a:cubicBezTo>
                    <a:pt x="13563727" y="0"/>
                    <a:pt x="13610845" y="46863"/>
                    <a:pt x="13610845" y="104902"/>
                  </a:cubicBezTo>
                  <a:lnTo>
                    <a:pt x="13604495" y="104902"/>
                  </a:lnTo>
                  <a:lnTo>
                    <a:pt x="13610845" y="104902"/>
                  </a:lnTo>
                  <a:lnTo>
                    <a:pt x="13610845" y="2182114"/>
                  </a:lnTo>
                  <a:lnTo>
                    <a:pt x="13604495" y="2182114"/>
                  </a:lnTo>
                  <a:lnTo>
                    <a:pt x="13610845" y="2182114"/>
                  </a:lnTo>
                  <a:cubicBezTo>
                    <a:pt x="13610845" y="2240026"/>
                    <a:pt x="13563600" y="2287016"/>
                    <a:pt x="13505562" y="2287016"/>
                  </a:cubicBezTo>
                  <a:lnTo>
                    <a:pt x="13505562" y="2280666"/>
                  </a:lnTo>
                  <a:lnTo>
                    <a:pt x="13505562" y="2287016"/>
                  </a:lnTo>
                  <a:lnTo>
                    <a:pt x="105283" y="2287016"/>
                  </a:lnTo>
                  <a:lnTo>
                    <a:pt x="105283" y="2280666"/>
                  </a:lnTo>
                  <a:lnTo>
                    <a:pt x="105283" y="2287016"/>
                  </a:lnTo>
                  <a:cubicBezTo>
                    <a:pt x="47117" y="2287016"/>
                    <a:pt x="0" y="2240153"/>
                    <a:pt x="0" y="2182114"/>
                  </a:cubicBezTo>
                  <a:lnTo>
                    <a:pt x="0" y="104902"/>
                  </a:lnTo>
                  <a:lnTo>
                    <a:pt x="6350" y="104902"/>
                  </a:lnTo>
                  <a:lnTo>
                    <a:pt x="0" y="104902"/>
                  </a:lnTo>
                  <a:moveTo>
                    <a:pt x="12700" y="104902"/>
                  </a:moveTo>
                  <a:lnTo>
                    <a:pt x="12700" y="2182114"/>
                  </a:lnTo>
                  <a:lnTo>
                    <a:pt x="6350" y="2182114"/>
                  </a:lnTo>
                  <a:lnTo>
                    <a:pt x="12700" y="2182114"/>
                  </a:lnTo>
                  <a:cubicBezTo>
                    <a:pt x="12700" y="2233041"/>
                    <a:pt x="54102" y="2274316"/>
                    <a:pt x="105283" y="2274316"/>
                  </a:cubicBezTo>
                  <a:lnTo>
                    <a:pt x="13505562" y="2274316"/>
                  </a:lnTo>
                  <a:cubicBezTo>
                    <a:pt x="13556743" y="2274316"/>
                    <a:pt x="13598145" y="2233041"/>
                    <a:pt x="13598145" y="2182114"/>
                  </a:cubicBezTo>
                  <a:lnTo>
                    <a:pt x="13598145" y="104902"/>
                  </a:lnTo>
                  <a:cubicBezTo>
                    <a:pt x="13598145" y="53975"/>
                    <a:pt x="13556743" y="12700"/>
                    <a:pt x="13505562" y="12700"/>
                  </a:cubicBezTo>
                  <a:lnTo>
                    <a:pt x="105283" y="12700"/>
                  </a:lnTo>
                  <a:lnTo>
                    <a:pt x="105283" y="6350"/>
                  </a:lnTo>
                  <a:lnTo>
                    <a:pt x="105283" y="12700"/>
                  </a:lnTo>
                  <a:cubicBezTo>
                    <a:pt x="54102" y="12700"/>
                    <a:pt x="12700" y="53975"/>
                    <a:pt x="12700" y="104902"/>
                  </a:cubicBezTo>
                  <a:close/>
                </a:path>
              </a:pathLst>
            </a:custGeom>
            <a:solidFill>
              <a:srgbClr val="6D4562"/>
            </a:solidFill>
          </p:spPr>
        </p:sp>
      </p:grpSp>
      <p:grpSp>
        <p:nvGrpSpPr>
          <p:cNvPr name="Group 14" id="14"/>
          <p:cNvGrpSpPr/>
          <p:nvPr/>
        </p:nvGrpSpPr>
        <p:grpSpPr>
          <a:xfrm rot="0">
            <a:off x="801141" y="1421606"/>
            <a:ext cx="527745" cy="527745"/>
            <a:chOff x="0" y="0"/>
            <a:chExt cx="703660" cy="703660"/>
          </a:xfrm>
        </p:grpSpPr>
        <p:sp>
          <p:nvSpPr>
            <p:cNvPr name="Freeform 15" id="15"/>
            <p:cNvSpPr/>
            <p:nvPr/>
          </p:nvSpPr>
          <p:spPr>
            <a:xfrm flipH="false" flipV="false" rot="0">
              <a:off x="0" y="0"/>
              <a:ext cx="703580" cy="703707"/>
            </a:xfrm>
            <a:custGeom>
              <a:avLst/>
              <a:gdLst/>
              <a:ahLst/>
              <a:cxnLst/>
              <a:rect r="r" b="b" t="t" l="l"/>
              <a:pathLst>
                <a:path h="703707" w="703580">
                  <a:moveTo>
                    <a:pt x="0" y="351790"/>
                  </a:moveTo>
                  <a:cubicBezTo>
                    <a:pt x="0" y="157480"/>
                    <a:pt x="157480" y="0"/>
                    <a:pt x="351790" y="0"/>
                  </a:cubicBezTo>
                  <a:cubicBezTo>
                    <a:pt x="546100" y="0"/>
                    <a:pt x="703580" y="157480"/>
                    <a:pt x="703580" y="351790"/>
                  </a:cubicBezTo>
                  <a:cubicBezTo>
                    <a:pt x="703580" y="546100"/>
                    <a:pt x="546100" y="703707"/>
                    <a:pt x="351790" y="703707"/>
                  </a:cubicBezTo>
                  <a:cubicBezTo>
                    <a:pt x="157480" y="703707"/>
                    <a:pt x="0" y="546100"/>
                    <a:pt x="0" y="351790"/>
                  </a:cubicBezTo>
                  <a:close/>
                </a:path>
              </a:pathLst>
            </a:custGeom>
            <a:solidFill>
              <a:srgbClr val="A95B95"/>
            </a:solidFill>
          </p:spPr>
        </p:sp>
      </p:grpSp>
      <p:sp>
        <p:nvSpPr>
          <p:cNvPr name="Freeform 16" id="16" descr="preencoded.png"/>
          <p:cNvSpPr/>
          <p:nvPr/>
        </p:nvSpPr>
        <p:spPr>
          <a:xfrm flipH="false" flipV="false" rot="0">
            <a:off x="946249" y="1566714"/>
            <a:ext cx="237381" cy="237381"/>
          </a:xfrm>
          <a:custGeom>
            <a:avLst/>
            <a:gdLst/>
            <a:ahLst/>
            <a:cxnLst/>
            <a:rect r="r" b="b" t="t" l="l"/>
            <a:pathLst>
              <a:path h="237381" w="237381">
                <a:moveTo>
                  <a:pt x="0" y="0"/>
                </a:moveTo>
                <a:lnTo>
                  <a:pt x="237381" y="0"/>
                </a:lnTo>
                <a:lnTo>
                  <a:pt x="237381" y="237381"/>
                </a:lnTo>
                <a:lnTo>
                  <a:pt x="0" y="237381"/>
                </a:lnTo>
                <a:lnTo>
                  <a:pt x="0" y="0"/>
                </a:lnTo>
                <a:close/>
              </a:path>
            </a:pathLst>
          </a:custGeom>
          <a:blipFill>
            <a:blip r:embed="rId7">
              <a:extLst>
                <a:ext uri="{96DAC541-7B7A-43D3-8B79-37D633B846F1}">
                  <asvg:svgBlip xmlns:asvg="http://schemas.microsoft.com/office/drawing/2016/SVG/main" r:embed="rId8"/>
                </a:ext>
              </a:extLst>
            </a:blip>
            <a:stretch>
              <a:fillRect l="0" t="-2000" r="0" b="-2000"/>
            </a:stretch>
          </a:blipFill>
        </p:spPr>
      </p:sp>
      <p:sp>
        <p:nvSpPr>
          <p:cNvPr name="TextBox 17" id="17"/>
          <p:cNvSpPr txBox="true"/>
          <p:nvPr/>
        </p:nvSpPr>
        <p:spPr>
          <a:xfrm rot="0">
            <a:off x="801141" y="2125266"/>
            <a:ext cx="2354907" cy="244227"/>
          </a:xfrm>
          <a:prstGeom prst="rect">
            <a:avLst/>
          </a:prstGeom>
        </p:spPr>
        <p:txBody>
          <a:bodyPr anchor="t" rtlCol="false" tIns="0" lIns="0" bIns="0" rIns="0">
            <a:spAutoFit/>
          </a:bodyPr>
          <a:lstStyle/>
          <a:p>
            <a:pPr algn="l">
              <a:lnSpc>
                <a:spcPts val="1874"/>
              </a:lnSpc>
            </a:pPr>
            <a:r>
              <a:rPr lang="en-US" sz="1500" b="true">
                <a:solidFill>
                  <a:srgbClr val="DAD8E9"/>
                </a:solidFill>
                <a:latin typeface="Prompt Medium"/>
                <a:ea typeface="Prompt Medium"/>
                <a:cs typeface="Prompt Medium"/>
                <a:sym typeface="Prompt Medium"/>
              </a:rPr>
              <a:t>Best Performer: XGBoost</a:t>
            </a:r>
          </a:p>
        </p:txBody>
      </p:sp>
      <p:sp>
        <p:nvSpPr>
          <p:cNvPr name="TextBox 18" id="18"/>
          <p:cNvSpPr txBox="true"/>
          <p:nvPr/>
        </p:nvSpPr>
        <p:spPr>
          <a:xfrm rot="0">
            <a:off x="801141" y="2427386"/>
            <a:ext cx="9827716" cy="329059"/>
          </a:xfrm>
          <a:prstGeom prst="rect">
            <a:avLst/>
          </a:prstGeom>
        </p:spPr>
        <p:txBody>
          <a:bodyPr anchor="t" rtlCol="false" tIns="0" lIns="0" bIns="0" rIns="0">
            <a:spAutoFit/>
          </a:bodyPr>
          <a:lstStyle/>
          <a:p>
            <a:pPr algn="l">
              <a:lnSpc>
                <a:spcPts val="2187"/>
              </a:lnSpc>
            </a:pPr>
            <a:r>
              <a:rPr lang="en-US" sz="1375">
                <a:solidFill>
                  <a:srgbClr val="DAD8E9"/>
                </a:solidFill>
                <a:latin typeface="Mukta Light"/>
                <a:ea typeface="Mukta Light"/>
                <a:cs typeface="Mukta Light"/>
                <a:sym typeface="Mukta Light"/>
              </a:rPr>
              <a:t>Achieved highest R² score with lowest MAE and RMSE values across all regression models tested</a:t>
            </a:r>
          </a:p>
        </p:txBody>
      </p:sp>
      <p:grpSp>
        <p:nvGrpSpPr>
          <p:cNvPr name="Group 19" id="19"/>
          <p:cNvGrpSpPr/>
          <p:nvPr/>
        </p:nvGrpSpPr>
        <p:grpSpPr>
          <a:xfrm rot="0">
            <a:off x="610940" y="3113037"/>
            <a:ext cx="10208121" cy="1715244"/>
            <a:chOff x="0" y="0"/>
            <a:chExt cx="13610828" cy="2286992"/>
          </a:xfrm>
        </p:grpSpPr>
        <p:sp>
          <p:nvSpPr>
            <p:cNvPr name="Freeform 20" id="20"/>
            <p:cNvSpPr/>
            <p:nvPr/>
          </p:nvSpPr>
          <p:spPr>
            <a:xfrm flipH="false" flipV="false" rot="0">
              <a:off x="6350" y="6350"/>
              <a:ext cx="13598145" cy="2274316"/>
            </a:xfrm>
            <a:custGeom>
              <a:avLst/>
              <a:gdLst/>
              <a:ahLst/>
              <a:cxnLst/>
              <a:rect r="r" b="b" t="t" l="l"/>
              <a:pathLst>
                <a:path h="2274316" w="13598145">
                  <a:moveTo>
                    <a:pt x="0" y="98552"/>
                  </a:moveTo>
                  <a:cubicBezTo>
                    <a:pt x="0" y="44069"/>
                    <a:pt x="44323" y="0"/>
                    <a:pt x="98933" y="0"/>
                  </a:cubicBezTo>
                  <a:lnTo>
                    <a:pt x="13499212" y="0"/>
                  </a:lnTo>
                  <a:cubicBezTo>
                    <a:pt x="13553822" y="0"/>
                    <a:pt x="13598145" y="44069"/>
                    <a:pt x="13598145" y="98552"/>
                  </a:cubicBezTo>
                  <a:lnTo>
                    <a:pt x="13598145" y="2175764"/>
                  </a:lnTo>
                  <a:cubicBezTo>
                    <a:pt x="13598145" y="2230120"/>
                    <a:pt x="13553822" y="2274316"/>
                    <a:pt x="13499212" y="2274316"/>
                  </a:cubicBezTo>
                  <a:lnTo>
                    <a:pt x="98933" y="2274316"/>
                  </a:lnTo>
                  <a:cubicBezTo>
                    <a:pt x="44323" y="2274316"/>
                    <a:pt x="0" y="2230247"/>
                    <a:pt x="0" y="2175764"/>
                  </a:cubicBezTo>
                  <a:close/>
                </a:path>
              </a:pathLst>
            </a:custGeom>
            <a:solidFill>
              <a:srgbClr val="542C49"/>
            </a:solidFill>
          </p:spPr>
        </p:sp>
        <p:sp>
          <p:nvSpPr>
            <p:cNvPr name="Freeform 21" id="21"/>
            <p:cNvSpPr/>
            <p:nvPr/>
          </p:nvSpPr>
          <p:spPr>
            <a:xfrm flipH="false" flipV="false" rot="0">
              <a:off x="0" y="0"/>
              <a:ext cx="13610845" cy="2287016"/>
            </a:xfrm>
            <a:custGeom>
              <a:avLst/>
              <a:gdLst/>
              <a:ahLst/>
              <a:cxnLst/>
              <a:rect r="r" b="b" t="t" l="l"/>
              <a:pathLst>
                <a:path h="2287016" w="13610845">
                  <a:moveTo>
                    <a:pt x="0" y="104902"/>
                  </a:moveTo>
                  <a:cubicBezTo>
                    <a:pt x="0" y="46863"/>
                    <a:pt x="47244" y="0"/>
                    <a:pt x="105283" y="0"/>
                  </a:cubicBezTo>
                  <a:lnTo>
                    <a:pt x="13505562" y="0"/>
                  </a:lnTo>
                  <a:lnTo>
                    <a:pt x="13505562" y="6350"/>
                  </a:lnTo>
                  <a:lnTo>
                    <a:pt x="13505562" y="0"/>
                  </a:lnTo>
                  <a:cubicBezTo>
                    <a:pt x="13563727" y="0"/>
                    <a:pt x="13610845" y="46863"/>
                    <a:pt x="13610845" y="104902"/>
                  </a:cubicBezTo>
                  <a:lnTo>
                    <a:pt x="13604495" y="104902"/>
                  </a:lnTo>
                  <a:lnTo>
                    <a:pt x="13610845" y="104902"/>
                  </a:lnTo>
                  <a:lnTo>
                    <a:pt x="13610845" y="2182114"/>
                  </a:lnTo>
                  <a:lnTo>
                    <a:pt x="13604495" y="2182114"/>
                  </a:lnTo>
                  <a:lnTo>
                    <a:pt x="13610845" y="2182114"/>
                  </a:lnTo>
                  <a:cubicBezTo>
                    <a:pt x="13610845" y="2240026"/>
                    <a:pt x="13563600" y="2287016"/>
                    <a:pt x="13505562" y="2287016"/>
                  </a:cubicBezTo>
                  <a:lnTo>
                    <a:pt x="13505562" y="2280666"/>
                  </a:lnTo>
                  <a:lnTo>
                    <a:pt x="13505562" y="2287016"/>
                  </a:lnTo>
                  <a:lnTo>
                    <a:pt x="105283" y="2287016"/>
                  </a:lnTo>
                  <a:lnTo>
                    <a:pt x="105283" y="2280666"/>
                  </a:lnTo>
                  <a:lnTo>
                    <a:pt x="105283" y="2287016"/>
                  </a:lnTo>
                  <a:cubicBezTo>
                    <a:pt x="47117" y="2287016"/>
                    <a:pt x="0" y="2240153"/>
                    <a:pt x="0" y="2182114"/>
                  </a:cubicBezTo>
                  <a:lnTo>
                    <a:pt x="0" y="104902"/>
                  </a:lnTo>
                  <a:lnTo>
                    <a:pt x="6350" y="104902"/>
                  </a:lnTo>
                  <a:lnTo>
                    <a:pt x="0" y="104902"/>
                  </a:lnTo>
                  <a:moveTo>
                    <a:pt x="12700" y="104902"/>
                  </a:moveTo>
                  <a:lnTo>
                    <a:pt x="12700" y="2182114"/>
                  </a:lnTo>
                  <a:lnTo>
                    <a:pt x="6350" y="2182114"/>
                  </a:lnTo>
                  <a:lnTo>
                    <a:pt x="12700" y="2182114"/>
                  </a:lnTo>
                  <a:cubicBezTo>
                    <a:pt x="12700" y="2233041"/>
                    <a:pt x="54102" y="2274316"/>
                    <a:pt x="105283" y="2274316"/>
                  </a:cubicBezTo>
                  <a:lnTo>
                    <a:pt x="13505562" y="2274316"/>
                  </a:lnTo>
                  <a:cubicBezTo>
                    <a:pt x="13556743" y="2274316"/>
                    <a:pt x="13598145" y="2233041"/>
                    <a:pt x="13598145" y="2182114"/>
                  </a:cubicBezTo>
                  <a:lnTo>
                    <a:pt x="13598145" y="104902"/>
                  </a:lnTo>
                  <a:cubicBezTo>
                    <a:pt x="13598145" y="53975"/>
                    <a:pt x="13556743" y="12700"/>
                    <a:pt x="13505562" y="12700"/>
                  </a:cubicBezTo>
                  <a:lnTo>
                    <a:pt x="105283" y="12700"/>
                  </a:lnTo>
                  <a:lnTo>
                    <a:pt x="105283" y="6350"/>
                  </a:lnTo>
                  <a:lnTo>
                    <a:pt x="105283" y="12700"/>
                  </a:lnTo>
                  <a:cubicBezTo>
                    <a:pt x="54102" y="12700"/>
                    <a:pt x="12700" y="53975"/>
                    <a:pt x="12700" y="104902"/>
                  </a:cubicBezTo>
                  <a:close/>
                </a:path>
              </a:pathLst>
            </a:custGeom>
            <a:solidFill>
              <a:srgbClr val="6D4562"/>
            </a:solidFill>
          </p:spPr>
        </p:sp>
      </p:grpSp>
      <p:grpSp>
        <p:nvGrpSpPr>
          <p:cNvPr name="Group 22" id="22"/>
          <p:cNvGrpSpPr/>
          <p:nvPr/>
        </p:nvGrpSpPr>
        <p:grpSpPr>
          <a:xfrm rot="0">
            <a:off x="801141" y="3303240"/>
            <a:ext cx="527745" cy="527745"/>
            <a:chOff x="0" y="0"/>
            <a:chExt cx="703660" cy="703660"/>
          </a:xfrm>
        </p:grpSpPr>
        <p:sp>
          <p:nvSpPr>
            <p:cNvPr name="Freeform 23" id="23"/>
            <p:cNvSpPr/>
            <p:nvPr/>
          </p:nvSpPr>
          <p:spPr>
            <a:xfrm flipH="false" flipV="false" rot="0">
              <a:off x="0" y="0"/>
              <a:ext cx="703580" cy="703707"/>
            </a:xfrm>
            <a:custGeom>
              <a:avLst/>
              <a:gdLst/>
              <a:ahLst/>
              <a:cxnLst/>
              <a:rect r="r" b="b" t="t" l="l"/>
              <a:pathLst>
                <a:path h="703707" w="703580">
                  <a:moveTo>
                    <a:pt x="0" y="351790"/>
                  </a:moveTo>
                  <a:cubicBezTo>
                    <a:pt x="0" y="157480"/>
                    <a:pt x="157480" y="0"/>
                    <a:pt x="351790" y="0"/>
                  </a:cubicBezTo>
                  <a:cubicBezTo>
                    <a:pt x="546100" y="0"/>
                    <a:pt x="703580" y="157480"/>
                    <a:pt x="703580" y="351790"/>
                  </a:cubicBezTo>
                  <a:cubicBezTo>
                    <a:pt x="703580" y="546100"/>
                    <a:pt x="546100" y="703707"/>
                    <a:pt x="351790" y="703707"/>
                  </a:cubicBezTo>
                  <a:cubicBezTo>
                    <a:pt x="157480" y="703707"/>
                    <a:pt x="0" y="546100"/>
                    <a:pt x="0" y="351790"/>
                  </a:cubicBezTo>
                  <a:close/>
                </a:path>
              </a:pathLst>
            </a:custGeom>
            <a:solidFill>
              <a:srgbClr val="A95B95"/>
            </a:solidFill>
          </p:spPr>
        </p:sp>
      </p:grpSp>
      <p:sp>
        <p:nvSpPr>
          <p:cNvPr name="Freeform 24" id="24" descr="preencoded.png"/>
          <p:cNvSpPr/>
          <p:nvPr/>
        </p:nvSpPr>
        <p:spPr>
          <a:xfrm flipH="false" flipV="false" rot="0">
            <a:off x="946249" y="3448347"/>
            <a:ext cx="237381" cy="237381"/>
          </a:xfrm>
          <a:custGeom>
            <a:avLst/>
            <a:gdLst/>
            <a:ahLst/>
            <a:cxnLst/>
            <a:rect r="r" b="b" t="t" l="l"/>
            <a:pathLst>
              <a:path h="237381" w="237381">
                <a:moveTo>
                  <a:pt x="0" y="0"/>
                </a:moveTo>
                <a:lnTo>
                  <a:pt x="237381" y="0"/>
                </a:lnTo>
                <a:lnTo>
                  <a:pt x="237381" y="237382"/>
                </a:lnTo>
                <a:lnTo>
                  <a:pt x="0" y="237382"/>
                </a:lnTo>
                <a:lnTo>
                  <a:pt x="0" y="0"/>
                </a:lnTo>
                <a:close/>
              </a:path>
            </a:pathLst>
          </a:custGeom>
          <a:blipFill>
            <a:blip r:embed="rId9">
              <a:extLst>
                <a:ext uri="{96DAC541-7B7A-43D3-8B79-37D633B846F1}">
                  <asvg:svgBlip xmlns:asvg="http://schemas.microsoft.com/office/drawing/2016/SVG/main" r:embed="rId10"/>
                </a:ext>
              </a:extLst>
            </a:blip>
            <a:stretch>
              <a:fillRect l="-2000" t="0" r="-2000" b="0"/>
            </a:stretch>
          </a:blipFill>
        </p:spPr>
      </p:sp>
      <p:sp>
        <p:nvSpPr>
          <p:cNvPr name="TextBox 25" id="25"/>
          <p:cNvSpPr txBox="true"/>
          <p:nvPr/>
        </p:nvSpPr>
        <p:spPr>
          <a:xfrm rot="0">
            <a:off x="801141" y="4006900"/>
            <a:ext cx="1954709" cy="244228"/>
          </a:xfrm>
          <a:prstGeom prst="rect">
            <a:avLst/>
          </a:prstGeom>
        </p:spPr>
        <p:txBody>
          <a:bodyPr anchor="t" rtlCol="false" tIns="0" lIns="0" bIns="0" rIns="0">
            <a:spAutoFit/>
          </a:bodyPr>
          <a:lstStyle/>
          <a:p>
            <a:pPr algn="l">
              <a:lnSpc>
                <a:spcPts val="1874"/>
              </a:lnSpc>
            </a:pPr>
            <a:r>
              <a:rPr lang="en-US" sz="1500" b="true">
                <a:solidFill>
                  <a:srgbClr val="DAD8E9"/>
                </a:solidFill>
                <a:latin typeface="Prompt Medium"/>
                <a:ea typeface="Prompt Medium"/>
                <a:cs typeface="Prompt Medium"/>
                <a:sym typeface="Prompt Medium"/>
              </a:rPr>
              <a:t>Linear Regression</a:t>
            </a:r>
          </a:p>
        </p:txBody>
      </p:sp>
      <p:sp>
        <p:nvSpPr>
          <p:cNvPr name="TextBox 26" id="26"/>
          <p:cNvSpPr txBox="true"/>
          <p:nvPr/>
        </p:nvSpPr>
        <p:spPr>
          <a:xfrm rot="0">
            <a:off x="801141" y="4309021"/>
            <a:ext cx="9827716" cy="329059"/>
          </a:xfrm>
          <a:prstGeom prst="rect">
            <a:avLst/>
          </a:prstGeom>
        </p:spPr>
        <p:txBody>
          <a:bodyPr anchor="t" rtlCol="false" tIns="0" lIns="0" bIns="0" rIns="0">
            <a:spAutoFit/>
          </a:bodyPr>
          <a:lstStyle/>
          <a:p>
            <a:pPr algn="l">
              <a:lnSpc>
                <a:spcPts val="2187"/>
              </a:lnSpc>
            </a:pPr>
            <a:r>
              <a:rPr lang="en-US" sz="1375">
                <a:solidFill>
                  <a:srgbClr val="DAD8E9"/>
                </a:solidFill>
                <a:latin typeface="Mukta Light"/>
                <a:ea typeface="Mukta Light"/>
                <a:cs typeface="Mukta Light"/>
                <a:sym typeface="Mukta Light"/>
              </a:rPr>
              <a:t>Established baseline performance for comparison against more sophisticated models</a:t>
            </a:r>
          </a:p>
        </p:txBody>
      </p:sp>
      <p:grpSp>
        <p:nvGrpSpPr>
          <p:cNvPr name="Group 27" id="27"/>
          <p:cNvGrpSpPr/>
          <p:nvPr/>
        </p:nvGrpSpPr>
        <p:grpSpPr>
          <a:xfrm rot="0">
            <a:off x="610940" y="4994672"/>
            <a:ext cx="10208121" cy="1715244"/>
            <a:chOff x="0" y="0"/>
            <a:chExt cx="13610828" cy="2286992"/>
          </a:xfrm>
        </p:grpSpPr>
        <p:sp>
          <p:nvSpPr>
            <p:cNvPr name="Freeform 28" id="28"/>
            <p:cNvSpPr/>
            <p:nvPr/>
          </p:nvSpPr>
          <p:spPr>
            <a:xfrm flipH="false" flipV="false" rot="0">
              <a:off x="6350" y="6350"/>
              <a:ext cx="13598145" cy="2274316"/>
            </a:xfrm>
            <a:custGeom>
              <a:avLst/>
              <a:gdLst/>
              <a:ahLst/>
              <a:cxnLst/>
              <a:rect r="r" b="b" t="t" l="l"/>
              <a:pathLst>
                <a:path h="2274316" w="13598145">
                  <a:moveTo>
                    <a:pt x="0" y="98552"/>
                  </a:moveTo>
                  <a:cubicBezTo>
                    <a:pt x="0" y="44069"/>
                    <a:pt x="44323" y="0"/>
                    <a:pt x="98933" y="0"/>
                  </a:cubicBezTo>
                  <a:lnTo>
                    <a:pt x="13499212" y="0"/>
                  </a:lnTo>
                  <a:cubicBezTo>
                    <a:pt x="13553822" y="0"/>
                    <a:pt x="13598145" y="44069"/>
                    <a:pt x="13598145" y="98552"/>
                  </a:cubicBezTo>
                  <a:lnTo>
                    <a:pt x="13598145" y="2175764"/>
                  </a:lnTo>
                  <a:cubicBezTo>
                    <a:pt x="13598145" y="2230120"/>
                    <a:pt x="13553822" y="2274316"/>
                    <a:pt x="13499212" y="2274316"/>
                  </a:cubicBezTo>
                  <a:lnTo>
                    <a:pt x="98933" y="2274316"/>
                  </a:lnTo>
                  <a:cubicBezTo>
                    <a:pt x="44323" y="2274316"/>
                    <a:pt x="0" y="2230247"/>
                    <a:pt x="0" y="2175764"/>
                  </a:cubicBezTo>
                  <a:close/>
                </a:path>
              </a:pathLst>
            </a:custGeom>
            <a:solidFill>
              <a:srgbClr val="542C49"/>
            </a:solidFill>
          </p:spPr>
        </p:sp>
        <p:sp>
          <p:nvSpPr>
            <p:cNvPr name="Freeform 29" id="29"/>
            <p:cNvSpPr/>
            <p:nvPr/>
          </p:nvSpPr>
          <p:spPr>
            <a:xfrm flipH="false" flipV="false" rot="0">
              <a:off x="0" y="0"/>
              <a:ext cx="13610845" cy="2287016"/>
            </a:xfrm>
            <a:custGeom>
              <a:avLst/>
              <a:gdLst/>
              <a:ahLst/>
              <a:cxnLst/>
              <a:rect r="r" b="b" t="t" l="l"/>
              <a:pathLst>
                <a:path h="2287016" w="13610845">
                  <a:moveTo>
                    <a:pt x="0" y="104902"/>
                  </a:moveTo>
                  <a:cubicBezTo>
                    <a:pt x="0" y="46863"/>
                    <a:pt x="47244" y="0"/>
                    <a:pt x="105283" y="0"/>
                  </a:cubicBezTo>
                  <a:lnTo>
                    <a:pt x="13505562" y="0"/>
                  </a:lnTo>
                  <a:lnTo>
                    <a:pt x="13505562" y="6350"/>
                  </a:lnTo>
                  <a:lnTo>
                    <a:pt x="13505562" y="0"/>
                  </a:lnTo>
                  <a:cubicBezTo>
                    <a:pt x="13563727" y="0"/>
                    <a:pt x="13610845" y="46863"/>
                    <a:pt x="13610845" y="104902"/>
                  </a:cubicBezTo>
                  <a:lnTo>
                    <a:pt x="13604495" y="104902"/>
                  </a:lnTo>
                  <a:lnTo>
                    <a:pt x="13610845" y="104902"/>
                  </a:lnTo>
                  <a:lnTo>
                    <a:pt x="13610845" y="2182114"/>
                  </a:lnTo>
                  <a:lnTo>
                    <a:pt x="13604495" y="2182114"/>
                  </a:lnTo>
                  <a:lnTo>
                    <a:pt x="13610845" y="2182114"/>
                  </a:lnTo>
                  <a:cubicBezTo>
                    <a:pt x="13610845" y="2240026"/>
                    <a:pt x="13563600" y="2287016"/>
                    <a:pt x="13505562" y="2287016"/>
                  </a:cubicBezTo>
                  <a:lnTo>
                    <a:pt x="13505562" y="2280666"/>
                  </a:lnTo>
                  <a:lnTo>
                    <a:pt x="13505562" y="2287016"/>
                  </a:lnTo>
                  <a:lnTo>
                    <a:pt x="105283" y="2287016"/>
                  </a:lnTo>
                  <a:lnTo>
                    <a:pt x="105283" y="2280666"/>
                  </a:lnTo>
                  <a:lnTo>
                    <a:pt x="105283" y="2287016"/>
                  </a:lnTo>
                  <a:cubicBezTo>
                    <a:pt x="47117" y="2287016"/>
                    <a:pt x="0" y="2240153"/>
                    <a:pt x="0" y="2182114"/>
                  </a:cubicBezTo>
                  <a:lnTo>
                    <a:pt x="0" y="104902"/>
                  </a:lnTo>
                  <a:lnTo>
                    <a:pt x="6350" y="104902"/>
                  </a:lnTo>
                  <a:lnTo>
                    <a:pt x="0" y="104902"/>
                  </a:lnTo>
                  <a:moveTo>
                    <a:pt x="12700" y="104902"/>
                  </a:moveTo>
                  <a:lnTo>
                    <a:pt x="12700" y="2182114"/>
                  </a:lnTo>
                  <a:lnTo>
                    <a:pt x="6350" y="2182114"/>
                  </a:lnTo>
                  <a:lnTo>
                    <a:pt x="12700" y="2182114"/>
                  </a:lnTo>
                  <a:cubicBezTo>
                    <a:pt x="12700" y="2233041"/>
                    <a:pt x="54102" y="2274316"/>
                    <a:pt x="105283" y="2274316"/>
                  </a:cubicBezTo>
                  <a:lnTo>
                    <a:pt x="13505562" y="2274316"/>
                  </a:lnTo>
                  <a:cubicBezTo>
                    <a:pt x="13556743" y="2274316"/>
                    <a:pt x="13598145" y="2233041"/>
                    <a:pt x="13598145" y="2182114"/>
                  </a:cubicBezTo>
                  <a:lnTo>
                    <a:pt x="13598145" y="104902"/>
                  </a:lnTo>
                  <a:cubicBezTo>
                    <a:pt x="13598145" y="53975"/>
                    <a:pt x="13556743" y="12700"/>
                    <a:pt x="13505562" y="12700"/>
                  </a:cubicBezTo>
                  <a:lnTo>
                    <a:pt x="105283" y="12700"/>
                  </a:lnTo>
                  <a:lnTo>
                    <a:pt x="105283" y="6350"/>
                  </a:lnTo>
                  <a:lnTo>
                    <a:pt x="105283" y="12700"/>
                  </a:lnTo>
                  <a:cubicBezTo>
                    <a:pt x="54102" y="12700"/>
                    <a:pt x="12700" y="53975"/>
                    <a:pt x="12700" y="104902"/>
                  </a:cubicBezTo>
                  <a:close/>
                </a:path>
              </a:pathLst>
            </a:custGeom>
            <a:solidFill>
              <a:srgbClr val="6D4562"/>
            </a:solidFill>
          </p:spPr>
        </p:sp>
      </p:grpSp>
      <p:grpSp>
        <p:nvGrpSpPr>
          <p:cNvPr name="Group 30" id="30"/>
          <p:cNvGrpSpPr/>
          <p:nvPr/>
        </p:nvGrpSpPr>
        <p:grpSpPr>
          <a:xfrm rot="0">
            <a:off x="801141" y="5184874"/>
            <a:ext cx="527745" cy="527745"/>
            <a:chOff x="0" y="0"/>
            <a:chExt cx="703660" cy="703660"/>
          </a:xfrm>
        </p:grpSpPr>
        <p:sp>
          <p:nvSpPr>
            <p:cNvPr name="Freeform 31" id="31"/>
            <p:cNvSpPr/>
            <p:nvPr/>
          </p:nvSpPr>
          <p:spPr>
            <a:xfrm flipH="false" flipV="false" rot="0">
              <a:off x="0" y="0"/>
              <a:ext cx="703580" cy="703707"/>
            </a:xfrm>
            <a:custGeom>
              <a:avLst/>
              <a:gdLst/>
              <a:ahLst/>
              <a:cxnLst/>
              <a:rect r="r" b="b" t="t" l="l"/>
              <a:pathLst>
                <a:path h="703707" w="703580">
                  <a:moveTo>
                    <a:pt x="0" y="351790"/>
                  </a:moveTo>
                  <a:cubicBezTo>
                    <a:pt x="0" y="157480"/>
                    <a:pt x="157480" y="0"/>
                    <a:pt x="351790" y="0"/>
                  </a:cubicBezTo>
                  <a:cubicBezTo>
                    <a:pt x="546100" y="0"/>
                    <a:pt x="703580" y="157480"/>
                    <a:pt x="703580" y="351790"/>
                  </a:cubicBezTo>
                  <a:cubicBezTo>
                    <a:pt x="703580" y="546100"/>
                    <a:pt x="546100" y="703707"/>
                    <a:pt x="351790" y="703707"/>
                  </a:cubicBezTo>
                  <a:cubicBezTo>
                    <a:pt x="157480" y="703707"/>
                    <a:pt x="0" y="546100"/>
                    <a:pt x="0" y="351790"/>
                  </a:cubicBezTo>
                  <a:close/>
                </a:path>
              </a:pathLst>
            </a:custGeom>
            <a:solidFill>
              <a:srgbClr val="A95B95"/>
            </a:solidFill>
          </p:spPr>
        </p:sp>
      </p:grpSp>
      <p:sp>
        <p:nvSpPr>
          <p:cNvPr name="Freeform 32" id="32" descr="preencoded.png"/>
          <p:cNvSpPr/>
          <p:nvPr/>
        </p:nvSpPr>
        <p:spPr>
          <a:xfrm flipH="false" flipV="false" rot="0">
            <a:off x="946249" y="5329981"/>
            <a:ext cx="237381" cy="237381"/>
          </a:xfrm>
          <a:custGeom>
            <a:avLst/>
            <a:gdLst/>
            <a:ahLst/>
            <a:cxnLst/>
            <a:rect r="r" b="b" t="t" l="l"/>
            <a:pathLst>
              <a:path h="237381" w="237381">
                <a:moveTo>
                  <a:pt x="0" y="0"/>
                </a:moveTo>
                <a:lnTo>
                  <a:pt x="237381" y="0"/>
                </a:lnTo>
                <a:lnTo>
                  <a:pt x="237381" y="237381"/>
                </a:lnTo>
                <a:lnTo>
                  <a:pt x="0" y="237381"/>
                </a:lnTo>
                <a:lnTo>
                  <a:pt x="0" y="0"/>
                </a:lnTo>
                <a:close/>
              </a:path>
            </a:pathLst>
          </a:custGeom>
          <a:blipFill>
            <a:blip r:embed="rId11">
              <a:extLst>
                <a:ext uri="{96DAC541-7B7A-43D3-8B79-37D633B846F1}">
                  <asvg:svgBlip xmlns:asvg="http://schemas.microsoft.com/office/drawing/2016/SVG/main" r:embed="rId12"/>
                </a:ext>
              </a:extLst>
            </a:blip>
            <a:stretch>
              <a:fillRect l="0" t="-2000" r="0" b="-2000"/>
            </a:stretch>
          </a:blipFill>
        </p:spPr>
      </p:sp>
      <p:sp>
        <p:nvSpPr>
          <p:cNvPr name="TextBox 33" id="33"/>
          <p:cNvSpPr txBox="true"/>
          <p:nvPr/>
        </p:nvSpPr>
        <p:spPr>
          <a:xfrm rot="0">
            <a:off x="801141" y="5888534"/>
            <a:ext cx="1954709" cy="244228"/>
          </a:xfrm>
          <a:prstGeom prst="rect">
            <a:avLst/>
          </a:prstGeom>
        </p:spPr>
        <p:txBody>
          <a:bodyPr anchor="t" rtlCol="false" tIns="0" lIns="0" bIns="0" rIns="0">
            <a:spAutoFit/>
          </a:bodyPr>
          <a:lstStyle/>
          <a:p>
            <a:pPr algn="l">
              <a:lnSpc>
                <a:spcPts val="1874"/>
              </a:lnSpc>
            </a:pPr>
            <a:r>
              <a:rPr lang="en-US" sz="1500" b="true">
                <a:solidFill>
                  <a:srgbClr val="DAD8E9"/>
                </a:solidFill>
                <a:latin typeface="Prompt Medium"/>
                <a:ea typeface="Prompt Medium"/>
                <a:cs typeface="Prompt Medium"/>
                <a:sym typeface="Prompt Medium"/>
              </a:rPr>
              <a:t>Random Forest</a:t>
            </a:r>
          </a:p>
        </p:txBody>
      </p:sp>
      <p:sp>
        <p:nvSpPr>
          <p:cNvPr name="TextBox 34" id="34"/>
          <p:cNvSpPr txBox="true"/>
          <p:nvPr/>
        </p:nvSpPr>
        <p:spPr>
          <a:xfrm rot="0">
            <a:off x="801141" y="6190655"/>
            <a:ext cx="9827716" cy="329059"/>
          </a:xfrm>
          <a:prstGeom prst="rect">
            <a:avLst/>
          </a:prstGeom>
        </p:spPr>
        <p:txBody>
          <a:bodyPr anchor="t" rtlCol="false" tIns="0" lIns="0" bIns="0" rIns="0">
            <a:spAutoFit/>
          </a:bodyPr>
          <a:lstStyle/>
          <a:p>
            <a:pPr algn="l">
              <a:lnSpc>
                <a:spcPts val="2187"/>
              </a:lnSpc>
            </a:pPr>
            <a:r>
              <a:rPr lang="en-US" sz="1375">
                <a:solidFill>
                  <a:srgbClr val="DAD8E9"/>
                </a:solidFill>
                <a:latin typeface="Mukta Light"/>
                <a:ea typeface="Mukta Light"/>
                <a:cs typeface="Mukta Light"/>
                <a:sym typeface="Mukta Light"/>
              </a:rPr>
              <a:t>Strong performance with valuable feature importance rankings for interpretation</a:t>
            </a:r>
          </a:p>
        </p:txBody>
      </p:sp>
      <p:grpSp>
        <p:nvGrpSpPr>
          <p:cNvPr name="Group 35" id="35"/>
          <p:cNvGrpSpPr/>
          <p:nvPr/>
        </p:nvGrpSpPr>
        <p:grpSpPr>
          <a:xfrm rot="0">
            <a:off x="610940" y="6876306"/>
            <a:ext cx="10208121" cy="1715244"/>
            <a:chOff x="0" y="0"/>
            <a:chExt cx="13610828" cy="2286992"/>
          </a:xfrm>
        </p:grpSpPr>
        <p:sp>
          <p:nvSpPr>
            <p:cNvPr name="Freeform 36" id="36"/>
            <p:cNvSpPr/>
            <p:nvPr/>
          </p:nvSpPr>
          <p:spPr>
            <a:xfrm flipH="false" flipV="false" rot="0">
              <a:off x="6350" y="6350"/>
              <a:ext cx="13598145" cy="2274316"/>
            </a:xfrm>
            <a:custGeom>
              <a:avLst/>
              <a:gdLst/>
              <a:ahLst/>
              <a:cxnLst/>
              <a:rect r="r" b="b" t="t" l="l"/>
              <a:pathLst>
                <a:path h="2274316" w="13598145">
                  <a:moveTo>
                    <a:pt x="0" y="98552"/>
                  </a:moveTo>
                  <a:cubicBezTo>
                    <a:pt x="0" y="44069"/>
                    <a:pt x="44323" y="0"/>
                    <a:pt x="98933" y="0"/>
                  </a:cubicBezTo>
                  <a:lnTo>
                    <a:pt x="13499212" y="0"/>
                  </a:lnTo>
                  <a:cubicBezTo>
                    <a:pt x="13553822" y="0"/>
                    <a:pt x="13598145" y="44069"/>
                    <a:pt x="13598145" y="98552"/>
                  </a:cubicBezTo>
                  <a:lnTo>
                    <a:pt x="13598145" y="2175764"/>
                  </a:lnTo>
                  <a:cubicBezTo>
                    <a:pt x="13598145" y="2230120"/>
                    <a:pt x="13553822" y="2274316"/>
                    <a:pt x="13499212" y="2274316"/>
                  </a:cubicBezTo>
                  <a:lnTo>
                    <a:pt x="98933" y="2274316"/>
                  </a:lnTo>
                  <a:cubicBezTo>
                    <a:pt x="44323" y="2274316"/>
                    <a:pt x="0" y="2230247"/>
                    <a:pt x="0" y="2175764"/>
                  </a:cubicBezTo>
                  <a:close/>
                </a:path>
              </a:pathLst>
            </a:custGeom>
            <a:solidFill>
              <a:srgbClr val="542C49"/>
            </a:solidFill>
          </p:spPr>
        </p:sp>
        <p:sp>
          <p:nvSpPr>
            <p:cNvPr name="Freeform 37" id="37"/>
            <p:cNvSpPr/>
            <p:nvPr/>
          </p:nvSpPr>
          <p:spPr>
            <a:xfrm flipH="false" flipV="false" rot="0">
              <a:off x="0" y="0"/>
              <a:ext cx="13610845" cy="2287016"/>
            </a:xfrm>
            <a:custGeom>
              <a:avLst/>
              <a:gdLst/>
              <a:ahLst/>
              <a:cxnLst/>
              <a:rect r="r" b="b" t="t" l="l"/>
              <a:pathLst>
                <a:path h="2287016" w="13610845">
                  <a:moveTo>
                    <a:pt x="0" y="104902"/>
                  </a:moveTo>
                  <a:cubicBezTo>
                    <a:pt x="0" y="46863"/>
                    <a:pt x="47244" y="0"/>
                    <a:pt x="105283" y="0"/>
                  </a:cubicBezTo>
                  <a:lnTo>
                    <a:pt x="13505562" y="0"/>
                  </a:lnTo>
                  <a:lnTo>
                    <a:pt x="13505562" y="6350"/>
                  </a:lnTo>
                  <a:lnTo>
                    <a:pt x="13505562" y="0"/>
                  </a:lnTo>
                  <a:cubicBezTo>
                    <a:pt x="13563727" y="0"/>
                    <a:pt x="13610845" y="46863"/>
                    <a:pt x="13610845" y="104902"/>
                  </a:cubicBezTo>
                  <a:lnTo>
                    <a:pt x="13604495" y="104902"/>
                  </a:lnTo>
                  <a:lnTo>
                    <a:pt x="13610845" y="104902"/>
                  </a:lnTo>
                  <a:lnTo>
                    <a:pt x="13610845" y="2182114"/>
                  </a:lnTo>
                  <a:lnTo>
                    <a:pt x="13604495" y="2182114"/>
                  </a:lnTo>
                  <a:lnTo>
                    <a:pt x="13610845" y="2182114"/>
                  </a:lnTo>
                  <a:cubicBezTo>
                    <a:pt x="13610845" y="2240026"/>
                    <a:pt x="13563600" y="2287016"/>
                    <a:pt x="13505562" y="2287016"/>
                  </a:cubicBezTo>
                  <a:lnTo>
                    <a:pt x="13505562" y="2280666"/>
                  </a:lnTo>
                  <a:lnTo>
                    <a:pt x="13505562" y="2287016"/>
                  </a:lnTo>
                  <a:lnTo>
                    <a:pt x="105283" y="2287016"/>
                  </a:lnTo>
                  <a:lnTo>
                    <a:pt x="105283" y="2280666"/>
                  </a:lnTo>
                  <a:lnTo>
                    <a:pt x="105283" y="2287016"/>
                  </a:lnTo>
                  <a:cubicBezTo>
                    <a:pt x="47117" y="2287016"/>
                    <a:pt x="0" y="2240153"/>
                    <a:pt x="0" y="2182114"/>
                  </a:cubicBezTo>
                  <a:lnTo>
                    <a:pt x="0" y="104902"/>
                  </a:lnTo>
                  <a:lnTo>
                    <a:pt x="6350" y="104902"/>
                  </a:lnTo>
                  <a:lnTo>
                    <a:pt x="0" y="104902"/>
                  </a:lnTo>
                  <a:moveTo>
                    <a:pt x="12700" y="104902"/>
                  </a:moveTo>
                  <a:lnTo>
                    <a:pt x="12700" y="2182114"/>
                  </a:lnTo>
                  <a:lnTo>
                    <a:pt x="6350" y="2182114"/>
                  </a:lnTo>
                  <a:lnTo>
                    <a:pt x="12700" y="2182114"/>
                  </a:lnTo>
                  <a:cubicBezTo>
                    <a:pt x="12700" y="2233041"/>
                    <a:pt x="54102" y="2274316"/>
                    <a:pt x="105283" y="2274316"/>
                  </a:cubicBezTo>
                  <a:lnTo>
                    <a:pt x="13505562" y="2274316"/>
                  </a:lnTo>
                  <a:cubicBezTo>
                    <a:pt x="13556743" y="2274316"/>
                    <a:pt x="13598145" y="2233041"/>
                    <a:pt x="13598145" y="2182114"/>
                  </a:cubicBezTo>
                  <a:lnTo>
                    <a:pt x="13598145" y="104902"/>
                  </a:lnTo>
                  <a:cubicBezTo>
                    <a:pt x="13598145" y="53975"/>
                    <a:pt x="13556743" y="12700"/>
                    <a:pt x="13505562" y="12700"/>
                  </a:cubicBezTo>
                  <a:lnTo>
                    <a:pt x="105283" y="12700"/>
                  </a:lnTo>
                  <a:lnTo>
                    <a:pt x="105283" y="6350"/>
                  </a:lnTo>
                  <a:lnTo>
                    <a:pt x="105283" y="12700"/>
                  </a:lnTo>
                  <a:cubicBezTo>
                    <a:pt x="54102" y="12700"/>
                    <a:pt x="12700" y="53975"/>
                    <a:pt x="12700" y="104902"/>
                  </a:cubicBezTo>
                  <a:close/>
                </a:path>
              </a:pathLst>
            </a:custGeom>
            <a:solidFill>
              <a:srgbClr val="6D4562"/>
            </a:solidFill>
          </p:spPr>
        </p:sp>
      </p:grpSp>
      <p:grpSp>
        <p:nvGrpSpPr>
          <p:cNvPr name="Group 38" id="38"/>
          <p:cNvGrpSpPr/>
          <p:nvPr/>
        </p:nvGrpSpPr>
        <p:grpSpPr>
          <a:xfrm rot="0">
            <a:off x="801141" y="7066509"/>
            <a:ext cx="527745" cy="527745"/>
            <a:chOff x="0" y="0"/>
            <a:chExt cx="703660" cy="703660"/>
          </a:xfrm>
        </p:grpSpPr>
        <p:sp>
          <p:nvSpPr>
            <p:cNvPr name="Freeform 39" id="39"/>
            <p:cNvSpPr/>
            <p:nvPr/>
          </p:nvSpPr>
          <p:spPr>
            <a:xfrm flipH="false" flipV="false" rot="0">
              <a:off x="0" y="0"/>
              <a:ext cx="703580" cy="703707"/>
            </a:xfrm>
            <a:custGeom>
              <a:avLst/>
              <a:gdLst/>
              <a:ahLst/>
              <a:cxnLst/>
              <a:rect r="r" b="b" t="t" l="l"/>
              <a:pathLst>
                <a:path h="703707" w="703580">
                  <a:moveTo>
                    <a:pt x="0" y="351790"/>
                  </a:moveTo>
                  <a:cubicBezTo>
                    <a:pt x="0" y="157480"/>
                    <a:pt x="157480" y="0"/>
                    <a:pt x="351790" y="0"/>
                  </a:cubicBezTo>
                  <a:cubicBezTo>
                    <a:pt x="546100" y="0"/>
                    <a:pt x="703580" y="157480"/>
                    <a:pt x="703580" y="351790"/>
                  </a:cubicBezTo>
                  <a:cubicBezTo>
                    <a:pt x="703580" y="546100"/>
                    <a:pt x="546100" y="703707"/>
                    <a:pt x="351790" y="703707"/>
                  </a:cubicBezTo>
                  <a:cubicBezTo>
                    <a:pt x="157480" y="703707"/>
                    <a:pt x="0" y="546100"/>
                    <a:pt x="0" y="351790"/>
                  </a:cubicBezTo>
                  <a:close/>
                </a:path>
              </a:pathLst>
            </a:custGeom>
            <a:solidFill>
              <a:srgbClr val="A95B95"/>
            </a:solidFill>
          </p:spPr>
        </p:sp>
      </p:grpSp>
      <p:sp>
        <p:nvSpPr>
          <p:cNvPr name="Freeform 40" id="40" descr="preencoded.png"/>
          <p:cNvSpPr/>
          <p:nvPr/>
        </p:nvSpPr>
        <p:spPr>
          <a:xfrm flipH="false" flipV="false" rot="0">
            <a:off x="946249" y="7211616"/>
            <a:ext cx="237381" cy="237381"/>
          </a:xfrm>
          <a:custGeom>
            <a:avLst/>
            <a:gdLst/>
            <a:ahLst/>
            <a:cxnLst/>
            <a:rect r="r" b="b" t="t" l="l"/>
            <a:pathLst>
              <a:path h="237381" w="237381">
                <a:moveTo>
                  <a:pt x="0" y="0"/>
                </a:moveTo>
                <a:lnTo>
                  <a:pt x="237381" y="0"/>
                </a:lnTo>
                <a:lnTo>
                  <a:pt x="237381" y="237381"/>
                </a:lnTo>
                <a:lnTo>
                  <a:pt x="0" y="237381"/>
                </a:lnTo>
                <a:lnTo>
                  <a:pt x="0" y="0"/>
                </a:lnTo>
                <a:close/>
              </a:path>
            </a:pathLst>
          </a:custGeom>
          <a:blipFill>
            <a:blip r:embed="rId13">
              <a:extLst>
                <a:ext uri="{96DAC541-7B7A-43D3-8B79-37D633B846F1}">
                  <asvg:svgBlip xmlns:asvg="http://schemas.microsoft.com/office/drawing/2016/SVG/main" r:embed="rId14"/>
                </a:ext>
              </a:extLst>
            </a:blip>
            <a:stretch>
              <a:fillRect l="-19999" t="0" r="-19999" b="0"/>
            </a:stretch>
          </a:blipFill>
        </p:spPr>
      </p:sp>
      <p:sp>
        <p:nvSpPr>
          <p:cNvPr name="TextBox 41" id="41"/>
          <p:cNvSpPr txBox="true"/>
          <p:nvPr/>
        </p:nvSpPr>
        <p:spPr>
          <a:xfrm rot="0">
            <a:off x="801141" y="7770167"/>
            <a:ext cx="1954709" cy="244228"/>
          </a:xfrm>
          <a:prstGeom prst="rect">
            <a:avLst/>
          </a:prstGeom>
        </p:spPr>
        <p:txBody>
          <a:bodyPr anchor="t" rtlCol="false" tIns="0" lIns="0" bIns="0" rIns="0">
            <a:spAutoFit/>
          </a:bodyPr>
          <a:lstStyle/>
          <a:p>
            <a:pPr algn="l">
              <a:lnSpc>
                <a:spcPts val="1874"/>
              </a:lnSpc>
            </a:pPr>
            <a:r>
              <a:rPr lang="en-US" sz="1500" b="true">
                <a:solidFill>
                  <a:srgbClr val="DAD8E9"/>
                </a:solidFill>
                <a:latin typeface="Prompt Medium"/>
                <a:ea typeface="Prompt Medium"/>
                <a:cs typeface="Prompt Medium"/>
                <a:sym typeface="Prompt Medium"/>
              </a:rPr>
              <a:t>Classification Model</a:t>
            </a:r>
          </a:p>
        </p:txBody>
      </p:sp>
      <p:sp>
        <p:nvSpPr>
          <p:cNvPr name="TextBox 42" id="42"/>
          <p:cNvSpPr txBox="true"/>
          <p:nvPr/>
        </p:nvSpPr>
        <p:spPr>
          <a:xfrm rot="0">
            <a:off x="801141" y="8072289"/>
            <a:ext cx="9827716" cy="329059"/>
          </a:xfrm>
          <a:prstGeom prst="rect">
            <a:avLst/>
          </a:prstGeom>
        </p:spPr>
        <p:txBody>
          <a:bodyPr anchor="t" rtlCol="false" tIns="0" lIns="0" bIns="0" rIns="0">
            <a:spAutoFit/>
          </a:bodyPr>
          <a:lstStyle/>
          <a:p>
            <a:pPr algn="l">
              <a:lnSpc>
                <a:spcPts val="2187"/>
              </a:lnSpc>
            </a:pPr>
            <a:r>
              <a:rPr lang="en-US" sz="1375">
                <a:solidFill>
                  <a:srgbClr val="DAD8E9"/>
                </a:solidFill>
                <a:latin typeface="Mukta Light"/>
                <a:ea typeface="Mukta Light"/>
                <a:cs typeface="Mukta Light"/>
                <a:sym typeface="Mukta Light"/>
              </a:rPr>
              <a:t>Logistic Regression achieved robust accuracy and F1 scores for performance categorisation</a:t>
            </a:r>
          </a:p>
        </p:txBody>
      </p:sp>
      <p:grpSp>
        <p:nvGrpSpPr>
          <p:cNvPr name="Group 43" id="43"/>
          <p:cNvGrpSpPr/>
          <p:nvPr/>
        </p:nvGrpSpPr>
        <p:grpSpPr>
          <a:xfrm rot="0">
            <a:off x="615702" y="8784580"/>
            <a:ext cx="10198596" cy="1028849"/>
            <a:chOff x="0" y="0"/>
            <a:chExt cx="13598128" cy="1371798"/>
          </a:xfrm>
        </p:grpSpPr>
        <p:sp>
          <p:nvSpPr>
            <p:cNvPr name="Freeform 44" id="44"/>
            <p:cNvSpPr/>
            <p:nvPr/>
          </p:nvSpPr>
          <p:spPr>
            <a:xfrm flipH="false" flipV="false" rot="0">
              <a:off x="0" y="0"/>
              <a:ext cx="13598144" cy="1371854"/>
            </a:xfrm>
            <a:custGeom>
              <a:avLst/>
              <a:gdLst/>
              <a:ahLst/>
              <a:cxnLst/>
              <a:rect r="r" b="b" t="t" l="l"/>
              <a:pathLst>
                <a:path h="1371854" w="13598144">
                  <a:moveTo>
                    <a:pt x="0" y="98552"/>
                  </a:moveTo>
                  <a:cubicBezTo>
                    <a:pt x="0" y="44069"/>
                    <a:pt x="44069" y="0"/>
                    <a:pt x="98552" y="0"/>
                  </a:cubicBezTo>
                  <a:lnTo>
                    <a:pt x="13499592" y="0"/>
                  </a:lnTo>
                  <a:cubicBezTo>
                    <a:pt x="13553948" y="0"/>
                    <a:pt x="13598144" y="44069"/>
                    <a:pt x="13598144" y="98552"/>
                  </a:cubicBezTo>
                  <a:lnTo>
                    <a:pt x="13598144" y="1273302"/>
                  </a:lnTo>
                  <a:cubicBezTo>
                    <a:pt x="13598144" y="1327658"/>
                    <a:pt x="13554075" y="1371854"/>
                    <a:pt x="13499592" y="1371854"/>
                  </a:cubicBezTo>
                  <a:lnTo>
                    <a:pt x="98552" y="1371854"/>
                  </a:lnTo>
                  <a:cubicBezTo>
                    <a:pt x="44196" y="1371854"/>
                    <a:pt x="0" y="1327785"/>
                    <a:pt x="0" y="1273302"/>
                  </a:cubicBezTo>
                  <a:close/>
                </a:path>
              </a:pathLst>
            </a:custGeom>
            <a:solidFill>
              <a:srgbClr val="321A2C"/>
            </a:solidFill>
          </p:spPr>
        </p:sp>
      </p:grpSp>
      <p:grpSp>
        <p:nvGrpSpPr>
          <p:cNvPr name="Group 45" id="45"/>
          <p:cNvGrpSpPr>
            <a:grpSpLocks noChangeAspect="true"/>
          </p:cNvGrpSpPr>
          <p:nvPr/>
        </p:nvGrpSpPr>
        <p:grpSpPr>
          <a:xfrm rot="0">
            <a:off x="791616" y="9040862"/>
            <a:ext cx="219819" cy="175915"/>
            <a:chOff x="0" y="0"/>
            <a:chExt cx="293092" cy="234553"/>
          </a:xfrm>
        </p:grpSpPr>
        <p:sp>
          <p:nvSpPr>
            <p:cNvPr name="Freeform 46" id="46" descr="preencoded.png"/>
            <p:cNvSpPr/>
            <p:nvPr/>
          </p:nvSpPr>
          <p:spPr>
            <a:xfrm flipH="false" flipV="false" rot="0">
              <a:off x="0" y="0"/>
              <a:ext cx="293116" cy="234569"/>
            </a:xfrm>
            <a:custGeom>
              <a:avLst/>
              <a:gdLst/>
              <a:ahLst/>
              <a:cxnLst/>
              <a:rect r="r" b="b" t="t" l="l"/>
              <a:pathLst>
                <a:path h="234569" w="293116">
                  <a:moveTo>
                    <a:pt x="0" y="0"/>
                  </a:moveTo>
                  <a:lnTo>
                    <a:pt x="293116" y="0"/>
                  </a:lnTo>
                  <a:lnTo>
                    <a:pt x="293116" y="234569"/>
                  </a:lnTo>
                  <a:lnTo>
                    <a:pt x="0" y="234569"/>
                  </a:lnTo>
                  <a:lnTo>
                    <a:pt x="0" y="0"/>
                  </a:lnTo>
                  <a:close/>
                </a:path>
              </a:pathLst>
            </a:custGeom>
            <a:blipFill>
              <a:blip r:embed="rId15"/>
              <a:stretch>
                <a:fillRect l="-1128" t="0" r="-1120" b="6"/>
              </a:stretch>
            </a:blipFill>
          </p:spPr>
        </p:sp>
      </p:grpSp>
      <p:sp>
        <p:nvSpPr>
          <p:cNvPr name="TextBox 47" id="47"/>
          <p:cNvSpPr txBox="true"/>
          <p:nvPr/>
        </p:nvSpPr>
        <p:spPr>
          <a:xfrm rot="0">
            <a:off x="1187351" y="8956774"/>
            <a:ext cx="9451032" cy="610492"/>
          </a:xfrm>
          <a:prstGeom prst="rect">
            <a:avLst/>
          </a:prstGeom>
        </p:spPr>
        <p:txBody>
          <a:bodyPr anchor="t" rtlCol="false" tIns="0" lIns="0" bIns="0" rIns="0">
            <a:spAutoFit/>
          </a:bodyPr>
          <a:lstStyle/>
          <a:p>
            <a:pPr algn="l">
              <a:lnSpc>
                <a:spcPts val="2187"/>
              </a:lnSpc>
            </a:pPr>
            <a:r>
              <a:rPr lang="en-US" sz="1375" b="true">
                <a:solidFill>
                  <a:srgbClr val="FFFFFF"/>
                </a:solidFill>
                <a:latin typeface="Mukta Bold"/>
                <a:ea typeface="Mukta Bold"/>
                <a:cs typeface="Mukta Bold"/>
                <a:sym typeface="Mukta Bold"/>
              </a:rPr>
              <a:t>Key Finding:</a:t>
            </a:r>
            <a:r>
              <a:rPr lang="en-US" sz="1375">
                <a:solidFill>
                  <a:srgbClr val="FFFFFF"/>
                </a:solidFill>
                <a:latin typeface="Mukta Light"/>
                <a:ea typeface="Mukta Light"/>
                <a:cs typeface="Mukta Light"/>
                <a:sym typeface="Mukta Light"/>
              </a:rPr>
              <a:t> Ensemble methods (Random Forest and XGBoost) consistently outperformed simpler baseline models, with XGBoost demonstrating superior predictive accuracy across all evaluation metrics.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sp>
        <p:nvSpPr>
          <p:cNvPr name="TextBox 8" id="8"/>
          <p:cNvSpPr txBox="true"/>
          <p:nvPr/>
        </p:nvSpPr>
        <p:spPr>
          <a:xfrm rot="0">
            <a:off x="824061" y="628352"/>
            <a:ext cx="12632680" cy="673150"/>
          </a:xfrm>
          <a:prstGeom prst="rect">
            <a:avLst/>
          </a:prstGeom>
        </p:spPr>
        <p:txBody>
          <a:bodyPr anchor="t" rtlCol="false" tIns="0" lIns="0" bIns="0" rIns="0">
            <a:spAutoFit/>
          </a:bodyPr>
          <a:lstStyle/>
          <a:p>
            <a:pPr algn="l">
              <a:lnSpc>
                <a:spcPts val="5125"/>
              </a:lnSpc>
            </a:pPr>
            <a:r>
              <a:rPr lang="en-US" sz="4062" b="true">
                <a:solidFill>
                  <a:srgbClr val="C6BFEE"/>
                </a:solidFill>
                <a:latin typeface="Prompt Medium"/>
                <a:ea typeface="Prompt Medium"/>
                <a:cs typeface="Prompt Medium"/>
                <a:sym typeface="Prompt Medium"/>
              </a:rPr>
              <a:t>Understanding What Drives Student Performance</a:t>
            </a:r>
          </a:p>
        </p:txBody>
      </p:sp>
      <p:grpSp>
        <p:nvGrpSpPr>
          <p:cNvPr name="Group 9" id="9"/>
          <p:cNvGrpSpPr>
            <a:grpSpLocks noChangeAspect="true"/>
          </p:cNvGrpSpPr>
          <p:nvPr/>
        </p:nvGrpSpPr>
        <p:grpSpPr>
          <a:xfrm rot="0">
            <a:off x="824061" y="1919436"/>
            <a:ext cx="6311205" cy="6311205"/>
            <a:chOff x="0" y="0"/>
            <a:chExt cx="8414940" cy="8414940"/>
          </a:xfrm>
        </p:grpSpPr>
        <p:sp>
          <p:nvSpPr>
            <p:cNvPr name="Freeform 10" id="10" descr="preencoded.png"/>
            <p:cNvSpPr/>
            <p:nvPr/>
          </p:nvSpPr>
          <p:spPr>
            <a:xfrm flipH="false" flipV="false" rot="0">
              <a:off x="0" y="0"/>
              <a:ext cx="8414893" cy="8414893"/>
            </a:xfrm>
            <a:custGeom>
              <a:avLst/>
              <a:gdLst/>
              <a:ahLst/>
              <a:cxnLst/>
              <a:rect r="r" b="b" t="t" l="l"/>
              <a:pathLst>
                <a:path h="8414893" w="8414893">
                  <a:moveTo>
                    <a:pt x="0" y="0"/>
                  </a:moveTo>
                  <a:lnTo>
                    <a:pt x="8414893" y="0"/>
                  </a:lnTo>
                  <a:lnTo>
                    <a:pt x="8414893" y="8414893"/>
                  </a:lnTo>
                  <a:lnTo>
                    <a:pt x="0" y="8414893"/>
                  </a:lnTo>
                  <a:lnTo>
                    <a:pt x="0" y="0"/>
                  </a:lnTo>
                  <a:close/>
                </a:path>
              </a:pathLst>
            </a:custGeom>
            <a:blipFill>
              <a:blip r:embed="rId6"/>
              <a:stretch>
                <a:fillRect l="0" t="0" r="0" b="0"/>
              </a:stretch>
            </a:blipFill>
          </p:spPr>
        </p:sp>
      </p:grpSp>
      <p:sp>
        <p:nvSpPr>
          <p:cNvPr name="TextBox 11" id="11"/>
          <p:cNvSpPr txBox="true"/>
          <p:nvPr/>
        </p:nvSpPr>
        <p:spPr>
          <a:xfrm rot="0">
            <a:off x="7719269" y="1880593"/>
            <a:ext cx="4275832" cy="401836"/>
          </a:xfrm>
          <a:prstGeom prst="rect">
            <a:avLst/>
          </a:prstGeom>
        </p:spPr>
        <p:txBody>
          <a:bodyPr anchor="t" rtlCol="false" tIns="0" lIns="0" bIns="0" rIns="0">
            <a:spAutoFit/>
          </a:bodyPr>
          <a:lstStyle/>
          <a:p>
            <a:pPr algn="l">
              <a:lnSpc>
                <a:spcPts val="3062"/>
              </a:lnSpc>
            </a:pPr>
            <a:r>
              <a:rPr lang="en-US" sz="2437" b="true">
                <a:solidFill>
                  <a:srgbClr val="C6BFEE"/>
                </a:solidFill>
                <a:latin typeface="Prompt Medium"/>
                <a:ea typeface="Prompt Medium"/>
                <a:cs typeface="Prompt Medium"/>
                <a:sym typeface="Prompt Medium"/>
              </a:rPr>
              <a:t>Feature Importance Insights</a:t>
            </a:r>
          </a:p>
        </p:txBody>
      </p:sp>
      <p:sp>
        <p:nvSpPr>
          <p:cNvPr name="TextBox 12" id="12"/>
          <p:cNvSpPr txBox="true"/>
          <p:nvPr/>
        </p:nvSpPr>
        <p:spPr>
          <a:xfrm rot="0">
            <a:off x="7719269" y="2441674"/>
            <a:ext cx="9754046" cy="829568"/>
          </a:xfrm>
          <a:prstGeom prst="rect">
            <a:avLst/>
          </a:prstGeom>
        </p:spPr>
        <p:txBody>
          <a:bodyPr anchor="t" rtlCol="false" tIns="0" lIns="0" bIns="0" rIns="0">
            <a:spAutoFit/>
          </a:bodyPr>
          <a:lstStyle/>
          <a:p>
            <a:pPr algn="l">
              <a:lnSpc>
                <a:spcPts val="2937"/>
              </a:lnSpc>
            </a:pPr>
            <a:r>
              <a:rPr lang="en-US" sz="1812">
                <a:solidFill>
                  <a:srgbClr val="DAD8E9"/>
                </a:solidFill>
                <a:latin typeface="Mukta Light"/>
                <a:ea typeface="Mukta Light"/>
                <a:cs typeface="Mukta Light"/>
                <a:sym typeface="Mukta Light"/>
              </a:rPr>
              <a:t>Random Forest and XGBoost models reveal the most influential predictors of student success. Previous grades, study time and attendance emerge as the strongest indicators of final performance.</a:t>
            </a:r>
          </a:p>
        </p:txBody>
      </p:sp>
      <p:sp>
        <p:nvSpPr>
          <p:cNvPr name="TextBox 13" id="13"/>
          <p:cNvSpPr txBox="true"/>
          <p:nvPr/>
        </p:nvSpPr>
        <p:spPr>
          <a:xfrm rot="0">
            <a:off x="7719269" y="3497164"/>
            <a:ext cx="3532734" cy="401836"/>
          </a:xfrm>
          <a:prstGeom prst="rect">
            <a:avLst/>
          </a:prstGeom>
        </p:spPr>
        <p:txBody>
          <a:bodyPr anchor="t" rtlCol="false" tIns="0" lIns="0" bIns="0" rIns="0">
            <a:spAutoFit/>
          </a:bodyPr>
          <a:lstStyle/>
          <a:p>
            <a:pPr algn="l">
              <a:lnSpc>
                <a:spcPts val="3062"/>
              </a:lnSpc>
            </a:pPr>
            <a:r>
              <a:rPr lang="en-US" sz="2437" b="true">
                <a:solidFill>
                  <a:srgbClr val="C6BFEE"/>
                </a:solidFill>
                <a:latin typeface="Prompt Medium"/>
                <a:ea typeface="Prompt Medium"/>
                <a:cs typeface="Prompt Medium"/>
                <a:sym typeface="Prompt Medium"/>
              </a:rPr>
              <a:t>Actionable Intelligence</a:t>
            </a:r>
          </a:p>
        </p:txBody>
      </p:sp>
      <p:sp>
        <p:nvSpPr>
          <p:cNvPr name="TextBox 14" id="14"/>
          <p:cNvSpPr txBox="true"/>
          <p:nvPr/>
        </p:nvSpPr>
        <p:spPr>
          <a:xfrm rot="0">
            <a:off x="7719269" y="4058245"/>
            <a:ext cx="9754046" cy="1206252"/>
          </a:xfrm>
          <a:prstGeom prst="rect">
            <a:avLst/>
          </a:prstGeom>
        </p:spPr>
        <p:txBody>
          <a:bodyPr anchor="t" rtlCol="false" tIns="0" lIns="0" bIns="0" rIns="0">
            <a:spAutoFit/>
          </a:bodyPr>
          <a:lstStyle/>
          <a:p>
            <a:pPr algn="l">
              <a:lnSpc>
                <a:spcPts val="2937"/>
              </a:lnSpc>
            </a:pPr>
            <a:r>
              <a:rPr lang="en-US" sz="1812">
                <a:solidFill>
                  <a:srgbClr val="DAD8E9"/>
                </a:solidFill>
                <a:latin typeface="Mukta Light"/>
                <a:ea typeface="Mukta Light"/>
                <a:cs typeface="Mukta Light"/>
                <a:sym typeface="Mukta Light"/>
              </a:rPr>
              <a:t>Correlation analysis identifies factors educators can influence. Attendance shows particularly strong correlation with final grades, suggesting targeted interventions around engagement and participation could yield significant improvements.</a:t>
            </a:r>
          </a:p>
        </p:txBody>
      </p:sp>
      <p:grpSp>
        <p:nvGrpSpPr>
          <p:cNvPr name="Group 15" id="15"/>
          <p:cNvGrpSpPr/>
          <p:nvPr/>
        </p:nvGrpSpPr>
        <p:grpSpPr>
          <a:xfrm rot="0">
            <a:off x="819299" y="8755410"/>
            <a:ext cx="539204" cy="539204"/>
            <a:chOff x="0" y="0"/>
            <a:chExt cx="718938" cy="718938"/>
          </a:xfrm>
        </p:grpSpPr>
        <p:sp>
          <p:nvSpPr>
            <p:cNvPr name="Freeform 16" id="16"/>
            <p:cNvSpPr/>
            <p:nvPr/>
          </p:nvSpPr>
          <p:spPr>
            <a:xfrm flipH="false" flipV="false" rot="0">
              <a:off x="6350" y="6350"/>
              <a:ext cx="706247" cy="706247"/>
            </a:xfrm>
            <a:custGeom>
              <a:avLst/>
              <a:gdLst/>
              <a:ahLst/>
              <a:cxnLst/>
              <a:rect r="r" b="b" t="t" l="l"/>
              <a:pathLst>
                <a:path h="706247" w="706247">
                  <a:moveTo>
                    <a:pt x="0" y="131826"/>
                  </a:moveTo>
                  <a:cubicBezTo>
                    <a:pt x="0" y="59055"/>
                    <a:pt x="59055" y="0"/>
                    <a:pt x="131826" y="0"/>
                  </a:cubicBezTo>
                  <a:lnTo>
                    <a:pt x="574421" y="0"/>
                  </a:lnTo>
                  <a:cubicBezTo>
                    <a:pt x="647192" y="0"/>
                    <a:pt x="706247" y="59055"/>
                    <a:pt x="706247" y="131826"/>
                  </a:cubicBezTo>
                  <a:lnTo>
                    <a:pt x="706247" y="574421"/>
                  </a:lnTo>
                  <a:cubicBezTo>
                    <a:pt x="706247" y="647192"/>
                    <a:pt x="647192" y="706247"/>
                    <a:pt x="574421" y="706247"/>
                  </a:cubicBezTo>
                  <a:lnTo>
                    <a:pt x="131826" y="706247"/>
                  </a:lnTo>
                  <a:cubicBezTo>
                    <a:pt x="59055" y="706247"/>
                    <a:pt x="0" y="647192"/>
                    <a:pt x="0" y="574421"/>
                  </a:cubicBezTo>
                  <a:close/>
                </a:path>
              </a:pathLst>
            </a:custGeom>
            <a:solidFill>
              <a:srgbClr val="542C49"/>
            </a:solidFill>
          </p:spPr>
        </p:sp>
        <p:sp>
          <p:nvSpPr>
            <p:cNvPr name="Freeform 17" id="17"/>
            <p:cNvSpPr/>
            <p:nvPr/>
          </p:nvSpPr>
          <p:spPr>
            <a:xfrm flipH="false" flipV="false" rot="0">
              <a:off x="0" y="0"/>
              <a:ext cx="718947" cy="718947"/>
            </a:xfrm>
            <a:custGeom>
              <a:avLst/>
              <a:gdLst/>
              <a:ahLst/>
              <a:cxnLst/>
              <a:rect r="r" b="b" t="t" l="l"/>
              <a:pathLst>
                <a:path h="718947" w="718947">
                  <a:moveTo>
                    <a:pt x="0" y="138176"/>
                  </a:moveTo>
                  <a:cubicBezTo>
                    <a:pt x="0" y="61849"/>
                    <a:pt x="61849" y="0"/>
                    <a:pt x="138176" y="0"/>
                  </a:cubicBezTo>
                  <a:lnTo>
                    <a:pt x="580771" y="0"/>
                  </a:lnTo>
                  <a:lnTo>
                    <a:pt x="580771" y="6350"/>
                  </a:lnTo>
                  <a:lnTo>
                    <a:pt x="580771" y="0"/>
                  </a:lnTo>
                  <a:cubicBezTo>
                    <a:pt x="657098" y="0"/>
                    <a:pt x="718947" y="61849"/>
                    <a:pt x="718947" y="138176"/>
                  </a:cubicBezTo>
                  <a:lnTo>
                    <a:pt x="712597" y="138176"/>
                  </a:lnTo>
                  <a:lnTo>
                    <a:pt x="718947" y="138176"/>
                  </a:lnTo>
                  <a:lnTo>
                    <a:pt x="718947" y="580771"/>
                  </a:lnTo>
                  <a:lnTo>
                    <a:pt x="712597" y="580771"/>
                  </a:lnTo>
                  <a:lnTo>
                    <a:pt x="718947" y="580771"/>
                  </a:lnTo>
                  <a:cubicBezTo>
                    <a:pt x="718947" y="657098"/>
                    <a:pt x="657098" y="718947"/>
                    <a:pt x="580771" y="718947"/>
                  </a:cubicBezTo>
                  <a:lnTo>
                    <a:pt x="580771" y="712597"/>
                  </a:lnTo>
                  <a:lnTo>
                    <a:pt x="580771" y="718947"/>
                  </a:lnTo>
                  <a:lnTo>
                    <a:pt x="138176" y="718947"/>
                  </a:lnTo>
                  <a:lnTo>
                    <a:pt x="138176" y="712597"/>
                  </a:lnTo>
                  <a:lnTo>
                    <a:pt x="138176" y="718947"/>
                  </a:lnTo>
                  <a:cubicBezTo>
                    <a:pt x="61849" y="718947"/>
                    <a:pt x="0" y="657098"/>
                    <a:pt x="0" y="580771"/>
                  </a:cubicBezTo>
                  <a:lnTo>
                    <a:pt x="0" y="138176"/>
                  </a:lnTo>
                  <a:lnTo>
                    <a:pt x="6350" y="138176"/>
                  </a:lnTo>
                  <a:lnTo>
                    <a:pt x="0" y="138176"/>
                  </a:lnTo>
                  <a:moveTo>
                    <a:pt x="12700" y="138176"/>
                  </a:moveTo>
                  <a:lnTo>
                    <a:pt x="12700" y="580771"/>
                  </a:lnTo>
                  <a:lnTo>
                    <a:pt x="6350" y="580771"/>
                  </a:lnTo>
                  <a:lnTo>
                    <a:pt x="12700" y="580771"/>
                  </a:lnTo>
                  <a:cubicBezTo>
                    <a:pt x="12700" y="650113"/>
                    <a:pt x="68834" y="706247"/>
                    <a:pt x="138176" y="706247"/>
                  </a:cubicBezTo>
                  <a:lnTo>
                    <a:pt x="580771" y="706247"/>
                  </a:lnTo>
                  <a:cubicBezTo>
                    <a:pt x="650113" y="706247"/>
                    <a:pt x="706247" y="650113"/>
                    <a:pt x="706247" y="580771"/>
                  </a:cubicBezTo>
                  <a:lnTo>
                    <a:pt x="706247" y="138176"/>
                  </a:lnTo>
                  <a:cubicBezTo>
                    <a:pt x="706247" y="68834"/>
                    <a:pt x="649986" y="12700"/>
                    <a:pt x="580771" y="12700"/>
                  </a:cubicBezTo>
                  <a:lnTo>
                    <a:pt x="138176" y="12700"/>
                  </a:lnTo>
                  <a:lnTo>
                    <a:pt x="138176" y="6350"/>
                  </a:lnTo>
                  <a:lnTo>
                    <a:pt x="138176" y="12700"/>
                  </a:lnTo>
                  <a:cubicBezTo>
                    <a:pt x="68834" y="12700"/>
                    <a:pt x="12700" y="68834"/>
                    <a:pt x="12700" y="138176"/>
                  </a:cubicBezTo>
                  <a:close/>
                </a:path>
              </a:pathLst>
            </a:custGeom>
            <a:solidFill>
              <a:srgbClr val="6D4562"/>
            </a:solidFill>
          </p:spPr>
        </p:sp>
      </p:grpSp>
      <p:sp>
        <p:nvSpPr>
          <p:cNvPr name="TextBox 18" id="18"/>
          <p:cNvSpPr txBox="true"/>
          <p:nvPr/>
        </p:nvSpPr>
        <p:spPr>
          <a:xfrm rot="0">
            <a:off x="1589186" y="8821936"/>
            <a:ext cx="2841129" cy="346025"/>
          </a:xfrm>
          <a:prstGeom prst="rect">
            <a:avLst/>
          </a:prstGeom>
        </p:spPr>
        <p:txBody>
          <a:bodyPr anchor="t" rtlCol="false" tIns="0" lIns="0" bIns="0" rIns="0">
            <a:spAutoFit/>
          </a:bodyPr>
          <a:lstStyle/>
          <a:p>
            <a:pPr algn="l">
              <a:lnSpc>
                <a:spcPts val="2562"/>
              </a:lnSpc>
            </a:pPr>
            <a:r>
              <a:rPr lang="en-US" sz="2000" b="true">
                <a:solidFill>
                  <a:srgbClr val="DAD8E9"/>
                </a:solidFill>
                <a:latin typeface="Prompt Medium"/>
                <a:ea typeface="Prompt Medium"/>
                <a:cs typeface="Prompt Medium"/>
                <a:sym typeface="Prompt Medium"/>
              </a:rPr>
              <a:t>Top Predictive Factors</a:t>
            </a:r>
          </a:p>
        </p:txBody>
      </p:sp>
      <p:sp>
        <p:nvSpPr>
          <p:cNvPr name="TextBox 19" id="19"/>
          <p:cNvSpPr txBox="true"/>
          <p:nvPr/>
        </p:nvSpPr>
        <p:spPr>
          <a:xfrm rot="0">
            <a:off x="1589186" y="9232999"/>
            <a:ext cx="7407622" cy="829567"/>
          </a:xfrm>
          <a:prstGeom prst="rect">
            <a:avLst/>
          </a:prstGeom>
        </p:spPr>
        <p:txBody>
          <a:bodyPr anchor="t" rtlCol="false" tIns="0" lIns="0" bIns="0" rIns="0">
            <a:spAutoFit/>
          </a:bodyPr>
          <a:lstStyle/>
          <a:p>
            <a:pPr algn="l">
              <a:lnSpc>
                <a:spcPts val="2937"/>
              </a:lnSpc>
            </a:pPr>
            <a:r>
              <a:rPr lang="en-US" sz="1812">
                <a:solidFill>
                  <a:srgbClr val="DAD8E9"/>
                </a:solidFill>
                <a:latin typeface="Mukta Light"/>
                <a:ea typeface="Mukta Light"/>
                <a:cs typeface="Mukta Light"/>
                <a:sym typeface="Mukta Light"/>
              </a:rPr>
              <a:t>Previous academic performance, study time allocation, and attendance records</a:t>
            </a:r>
          </a:p>
        </p:txBody>
      </p:sp>
      <p:grpSp>
        <p:nvGrpSpPr>
          <p:cNvPr name="Group 20" id="20"/>
          <p:cNvGrpSpPr/>
          <p:nvPr/>
        </p:nvGrpSpPr>
        <p:grpSpPr>
          <a:xfrm rot="0">
            <a:off x="9286280" y="8755410"/>
            <a:ext cx="539204" cy="539204"/>
            <a:chOff x="0" y="0"/>
            <a:chExt cx="718938" cy="718938"/>
          </a:xfrm>
        </p:grpSpPr>
        <p:sp>
          <p:nvSpPr>
            <p:cNvPr name="Freeform 21" id="21"/>
            <p:cNvSpPr/>
            <p:nvPr/>
          </p:nvSpPr>
          <p:spPr>
            <a:xfrm flipH="false" flipV="false" rot="0">
              <a:off x="6350" y="6350"/>
              <a:ext cx="706247" cy="706247"/>
            </a:xfrm>
            <a:custGeom>
              <a:avLst/>
              <a:gdLst/>
              <a:ahLst/>
              <a:cxnLst/>
              <a:rect r="r" b="b" t="t" l="l"/>
              <a:pathLst>
                <a:path h="706247" w="706247">
                  <a:moveTo>
                    <a:pt x="0" y="131826"/>
                  </a:moveTo>
                  <a:cubicBezTo>
                    <a:pt x="0" y="59055"/>
                    <a:pt x="59055" y="0"/>
                    <a:pt x="131826" y="0"/>
                  </a:cubicBezTo>
                  <a:lnTo>
                    <a:pt x="574421" y="0"/>
                  </a:lnTo>
                  <a:cubicBezTo>
                    <a:pt x="647192" y="0"/>
                    <a:pt x="706247" y="59055"/>
                    <a:pt x="706247" y="131826"/>
                  </a:cubicBezTo>
                  <a:lnTo>
                    <a:pt x="706247" y="574421"/>
                  </a:lnTo>
                  <a:cubicBezTo>
                    <a:pt x="706247" y="647192"/>
                    <a:pt x="647192" y="706247"/>
                    <a:pt x="574421" y="706247"/>
                  </a:cubicBezTo>
                  <a:lnTo>
                    <a:pt x="131826" y="706247"/>
                  </a:lnTo>
                  <a:cubicBezTo>
                    <a:pt x="59055" y="706247"/>
                    <a:pt x="0" y="647192"/>
                    <a:pt x="0" y="574421"/>
                  </a:cubicBezTo>
                  <a:close/>
                </a:path>
              </a:pathLst>
            </a:custGeom>
            <a:solidFill>
              <a:srgbClr val="542C49"/>
            </a:solidFill>
          </p:spPr>
        </p:sp>
        <p:sp>
          <p:nvSpPr>
            <p:cNvPr name="Freeform 22" id="22"/>
            <p:cNvSpPr/>
            <p:nvPr/>
          </p:nvSpPr>
          <p:spPr>
            <a:xfrm flipH="false" flipV="false" rot="0">
              <a:off x="0" y="0"/>
              <a:ext cx="718947" cy="718947"/>
            </a:xfrm>
            <a:custGeom>
              <a:avLst/>
              <a:gdLst/>
              <a:ahLst/>
              <a:cxnLst/>
              <a:rect r="r" b="b" t="t" l="l"/>
              <a:pathLst>
                <a:path h="718947" w="718947">
                  <a:moveTo>
                    <a:pt x="0" y="138176"/>
                  </a:moveTo>
                  <a:cubicBezTo>
                    <a:pt x="0" y="61849"/>
                    <a:pt x="61849" y="0"/>
                    <a:pt x="138176" y="0"/>
                  </a:cubicBezTo>
                  <a:lnTo>
                    <a:pt x="580771" y="0"/>
                  </a:lnTo>
                  <a:lnTo>
                    <a:pt x="580771" y="6350"/>
                  </a:lnTo>
                  <a:lnTo>
                    <a:pt x="580771" y="0"/>
                  </a:lnTo>
                  <a:cubicBezTo>
                    <a:pt x="657098" y="0"/>
                    <a:pt x="718947" y="61849"/>
                    <a:pt x="718947" y="138176"/>
                  </a:cubicBezTo>
                  <a:lnTo>
                    <a:pt x="712597" y="138176"/>
                  </a:lnTo>
                  <a:lnTo>
                    <a:pt x="718947" y="138176"/>
                  </a:lnTo>
                  <a:lnTo>
                    <a:pt x="718947" y="580771"/>
                  </a:lnTo>
                  <a:lnTo>
                    <a:pt x="712597" y="580771"/>
                  </a:lnTo>
                  <a:lnTo>
                    <a:pt x="718947" y="580771"/>
                  </a:lnTo>
                  <a:cubicBezTo>
                    <a:pt x="718947" y="657098"/>
                    <a:pt x="657098" y="718947"/>
                    <a:pt x="580771" y="718947"/>
                  </a:cubicBezTo>
                  <a:lnTo>
                    <a:pt x="580771" y="712597"/>
                  </a:lnTo>
                  <a:lnTo>
                    <a:pt x="580771" y="718947"/>
                  </a:lnTo>
                  <a:lnTo>
                    <a:pt x="138176" y="718947"/>
                  </a:lnTo>
                  <a:lnTo>
                    <a:pt x="138176" y="712597"/>
                  </a:lnTo>
                  <a:lnTo>
                    <a:pt x="138176" y="718947"/>
                  </a:lnTo>
                  <a:cubicBezTo>
                    <a:pt x="61849" y="718947"/>
                    <a:pt x="0" y="657098"/>
                    <a:pt x="0" y="580771"/>
                  </a:cubicBezTo>
                  <a:lnTo>
                    <a:pt x="0" y="138176"/>
                  </a:lnTo>
                  <a:lnTo>
                    <a:pt x="6350" y="138176"/>
                  </a:lnTo>
                  <a:lnTo>
                    <a:pt x="0" y="138176"/>
                  </a:lnTo>
                  <a:moveTo>
                    <a:pt x="12700" y="138176"/>
                  </a:moveTo>
                  <a:lnTo>
                    <a:pt x="12700" y="580771"/>
                  </a:lnTo>
                  <a:lnTo>
                    <a:pt x="6350" y="580771"/>
                  </a:lnTo>
                  <a:lnTo>
                    <a:pt x="12700" y="580771"/>
                  </a:lnTo>
                  <a:cubicBezTo>
                    <a:pt x="12700" y="650113"/>
                    <a:pt x="68834" y="706247"/>
                    <a:pt x="138176" y="706247"/>
                  </a:cubicBezTo>
                  <a:lnTo>
                    <a:pt x="580771" y="706247"/>
                  </a:lnTo>
                  <a:cubicBezTo>
                    <a:pt x="650113" y="706247"/>
                    <a:pt x="706247" y="650113"/>
                    <a:pt x="706247" y="580771"/>
                  </a:cubicBezTo>
                  <a:lnTo>
                    <a:pt x="706247" y="138176"/>
                  </a:lnTo>
                  <a:cubicBezTo>
                    <a:pt x="706247" y="68834"/>
                    <a:pt x="649986" y="12700"/>
                    <a:pt x="580771" y="12700"/>
                  </a:cubicBezTo>
                  <a:lnTo>
                    <a:pt x="138176" y="12700"/>
                  </a:lnTo>
                  <a:lnTo>
                    <a:pt x="138176" y="6350"/>
                  </a:lnTo>
                  <a:lnTo>
                    <a:pt x="138176" y="12700"/>
                  </a:lnTo>
                  <a:cubicBezTo>
                    <a:pt x="68834" y="12700"/>
                    <a:pt x="12700" y="68834"/>
                    <a:pt x="12700" y="138176"/>
                  </a:cubicBezTo>
                  <a:close/>
                </a:path>
              </a:pathLst>
            </a:custGeom>
            <a:solidFill>
              <a:srgbClr val="6D4562"/>
            </a:solidFill>
          </p:spPr>
        </p:sp>
      </p:grpSp>
      <p:sp>
        <p:nvSpPr>
          <p:cNvPr name="TextBox 23" id="23"/>
          <p:cNvSpPr txBox="true"/>
          <p:nvPr/>
        </p:nvSpPr>
        <p:spPr>
          <a:xfrm rot="0">
            <a:off x="10056167" y="8821936"/>
            <a:ext cx="2940844" cy="346025"/>
          </a:xfrm>
          <a:prstGeom prst="rect">
            <a:avLst/>
          </a:prstGeom>
        </p:spPr>
        <p:txBody>
          <a:bodyPr anchor="t" rtlCol="false" tIns="0" lIns="0" bIns="0" rIns="0">
            <a:spAutoFit/>
          </a:bodyPr>
          <a:lstStyle/>
          <a:p>
            <a:pPr algn="l">
              <a:lnSpc>
                <a:spcPts val="2562"/>
              </a:lnSpc>
            </a:pPr>
            <a:r>
              <a:rPr lang="en-US" sz="2000" b="true">
                <a:solidFill>
                  <a:srgbClr val="DAD8E9"/>
                </a:solidFill>
                <a:latin typeface="Prompt Medium"/>
                <a:ea typeface="Prompt Medium"/>
                <a:cs typeface="Prompt Medium"/>
                <a:sym typeface="Prompt Medium"/>
              </a:rPr>
              <a:t>Interpretability Matters</a:t>
            </a:r>
          </a:p>
        </p:txBody>
      </p:sp>
      <p:sp>
        <p:nvSpPr>
          <p:cNvPr name="TextBox 24" id="24"/>
          <p:cNvSpPr txBox="true"/>
          <p:nvPr/>
        </p:nvSpPr>
        <p:spPr>
          <a:xfrm rot="0">
            <a:off x="10056167" y="9232999"/>
            <a:ext cx="7407771" cy="829567"/>
          </a:xfrm>
          <a:prstGeom prst="rect">
            <a:avLst/>
          </a:prstGeom>
        </p:spPr>
        <p:txBody>
          <a:bodyPr anchor="t" rtlCol="false" tIns="0" lIns="0" bIns="0" rIns="0">
            <a:spAutoFit/>
          </a:bodyPr>
          <a:lstStyle/>
          <a:p>
            <a:pPr algn="l">
              <a:lnSpc>
                <a:spcPts val="2937"/>
              </a:lnSpc>
            </a:pPr>
            <a:r>
              <a:rPr lang="en-US" sz="1812">
                <a:solidFill>
                  <a:srgbClr val="DAD8E9"/>
                </a:solidFill>
                <a:latin typeface="Mukta Light"/>
                <a:ea typeface="Mukta Light"/>
                <a:cs typeface="Mukta Light"/>
                <a:sym typeface="Mukta Light"/>
              </a:rPr>
              <a:t>Teachers need to understand </a:t>
            </a:r>
            <a:r>
              <a:rPr lang="en-US" sz="1812" i="true">
                <a:solidFill>
                  <a:srgbClr val="DAD8E9"/>
                </a:solidFill>
                <a:latin typeface="Mukta Light"/>
                <a:ea typeface="Mukta Light"/>
                <a:cs typeface="Mukta Light"/>
                <a:sym typeface="Mukta Light"/>
              </a:rPr>
              <a:t>why</a:t>
            </a:r>
            <a:r>
              <a:rPr lang="en-US" sz="1812">
                <a:solidFill>
                  <a:srgbClr val="DAD8E9"/>
                </a:solidFill>
                <a:latin typeface="Mukta Light"/>
                <a:ea typeface="Mukta Light"/>
                <a:cs typeface="Mukta Light"/>
                <a:sym typeface="Mukta Light"/>
              </a:rPr>
              <a:t> a student is flagged for intervention — feature importance and SHAP values provide clear explanations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a:grpSpLocks noChangeAspect="true"/>
          </p:cNvGrpSpPr>
          <p:nvPr/>
        </p:nvGrpSpPr>
        <p:grpSpPr>
          <a:xfrm rot="0">
            <a:off x="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6"/>
              <a:stretch>
                <a:fillRect l="0" t="0" r="0" b="0"/>
              </a:stretch>
            </a:blipFill>
          </p:spPr>
        </p:sp>
      </p:grpSp>
      <p:sp>
        <p:nvSpPr>
          <p:cNvPr name="TextBox 10" id="10"/>
          <p:cNvSpPr txBox="true"/>
          <p:nvPr/>
        </p:nvSpPr>
        <p:spPr>
          <a:xfrm rot="0">
            <a:off x="7536061" y="525066"/>
            <a:ext cx="5703391" cy="547687"/>
          </a:xfrm>
          <a:prstGeom prst="rect">
            <a:avLst/>
          </a:prstGeom>
        </p:spPr>
        <p:txBody>
          <a:bodyPr anchor="t" rtlCol="false" tIns="0" lIns="0" bIns="0" rIns="0">
            <a:spAutoFit/>
          </a:bodyPr>
          <a:lstStyle/>
          <a:p>
            <a:pPr algn="l">
              <a:lnSpc>
                <a:spcPts val="4187"/>
              </a:lnSpc>
            </a:pPr>
            <a:r>
              <a:rPr lang="en-US" sz="3374" b="true">
                <a:solidFill>
                  <a:srgbClr val="C6BFEE"/>
                </a:solidFill>
                <a:latin typeface="Prompt Medium"/>
                <a:ea typeface="Prompt Medium"/>
                <a:cs typeface="Prompt Medium"/>
                <a:sym typeface="Prompt Medium"/>
              </a:rPr>
              <a:t>Conclusion &amp; Path Forward</a:t>
            </a:r>
          </a:p>
        </p:txBody>
      </p:sp>
      <p:sp>
        <p:nvSpPr>
          <p:cNvPr name="TextBox 11" id="11"/>
          <p:cNvSpPr txBox="true"/>
          <p:nvPr/>
        </p:nvSpPr>
        <p:spPr>
          <a:xfrm rot="0">
            <a:off x="7826574" y="1634729"/>
            <a:ext cx="9783365" cy="664964"/>
          </a:xfrm>
          <a:prstGeom prst="rect">
            <a:avLst/>
          </a:prstGeom>
        </p:spPr>
        <p:txBody>
          <a:bodyPr anchor="t" rtlCol="false" tIns="0" lIns="0" bIns="0" rIns="0">
            <a:spAutoFit/>
          </a:bodyPr>
          <a:lstStyle/>
          <a:p>
            <a:pPr algn="l">
              <a:lnSpc>
                <a:spcPts val="2500"/>
              </a:lnSpc>
            </a:pPr>
            <a:r>
              <a:rPr lang="en-US" sz="2000" b="true">
                <a:solidFill>
                  <a:srgbClr val="C6BFEE"/>
                </a:solidFill>
                <a:latin typeface="Prompt Medium"/>
                <a:ea typeface="Prompt Medium"/>
                <a:cs typeface="Prompt Medium"/>
                <a:sym typeface="Prompt Medium"/>
              </a:rPr>
              <a:t>We've built a complete pipeline from raw educational data to deployable predictive models that can identify at-risk students early.</a:t>
            </a:r>
          </a:p>
        </p:txBody>
      </p:sp>
      <p:grpSp>
        <p:nvGrpSpPr>
          <p:cNvPr name="Group 12" id="12"/>
          <p:cNvGrpSpPr/>
          <p:nvPr/>
        </p:nvGrpSpPr>
        <p:grpSpPr>
          <a:xfrm rot="0">
            <a:off x="7536061" y="1363266"/>
            <a:ext cx="28575" cy="1226939"/>
            <a:chOff x="0" y="0"/>
            <a:chExt cx="38100" cy="1635918"/>
          </a:xfrm>
        </p:grpSpPr>
        <p:sp>
          <p:nvSpPr>
            <p:cNvPr name="Freeform 13" id="13"/>
            <p:cNvSpPr/>
            <p:nvPr/>
          </p:nvSpPr>
          <p:spPr>
            <a:xfrm flipH="false" flipV="false" rot="0">
              <a:off x="0" y="0"/>
              <a:ext cx="38100" cy="1635887"/>
            </a:xfrm>
            <a:custGeom>
              <a:avLst/>
              <a:gdLst/>
              <a:ahLst/>
              <a:cxnLst/>
              <a:rect r="r" b="b" t="t" l="l"/>
              <a:pathLst>
                <a:path h="1635887" w="38100">
                  <a:moveTo>
                    <a:pt x="0" y="0"/>
                  </a:moveTo>
                  <a:lnTo>
                    <a:pt x="38100" y="0"/>
                  </a:lnTo>
                  <a:lnTo>
                    <a:pt x="38100" y="1635887"/>
                  </a:lnTo>
                  <a:lnTo>
                    <a:pt x="0" y="1635887"/>
                  </a:lnTo>
                  <a:close/>
                </a:path>
              </a:pathLst>
            </a:custGeom>
            <a:solidFill>
              <a:srgbClr val="A95B95"/>
            </a:solidFill>
          </p:spPr>
        </p:sp>
      </p:grpSp>
      <p:sp>
        <p:nvSpPr>
          <p:cNvPr name="TextBox 14" id="14"/>
          <p:cNvSpPr txBox="true"/>
          <p:nvPr/>
        </p:nvSpPr>
        <p:spPr>
          <a:xfrm rot="0">
            <a:off x="7536061" y="2871193"/>
            <a:ext cx="4459337" cy="439936"/>
          </a:xfrm>
          <a:prstGeom prst="rect">
            <a:avLst/>
          </a:prstGeom>
        </p:spPr>
        <p:txBody>
          <a:bodyPr anchor="t" rtlCol="false" tIns="0" lIns="0" bIns="0" rIns="0">
            <a:spAutoFit/>
          </a:bodyPr>
          <a:lstStyle/>
          <a:p>
            <a:pPr algn="l">
              <a:lnSpc>
                <a:spcPts val="3374"/>
              </a:lnSpc>
            </a:pPr>
            <a:r>
              <a:rPr lang="en-US" sz="2687" b="true">
                <a:solidFill>
                  <a:srgbClr val="C6BFEE"/>
                </a:solidFill>
                <a:latin typeface="Prompt Medium"/>
                <a:ea typeface="Prompt Medium"/>
                <a:cs typeface="Prompt Medium"/>
                <a:sym typeface="Prompt Medium"/>
              </a:rPr>
              <a:t>Recommended Next Steps</a:t>
            </a:r>
          </a:p>
        </p:txBody>
      </p:sp>
      <p:grpSp>
        <p:nvGrpSpPr>
          <p:cNvPr name="Group 15" id="15"/>
          <p:cNvGrpSpPr/>
          <p:nvPr/>
        </p:nvGrpSpPr>
        <p:grpSpPr>
          <a:xfrm rot="0">
            <a:off x="7725072" y="3887390"/>
            <a:ext cx="203150" cy="1111300"/>
            <a:chOff x="0" y="0"/>
            <a:chExt cx="270867" cy="1481733"/>
          </a:xfrm>
        </p:grpSpPr>
        <p:sp>
          <p:nvSpPr>
            <p:cNvPr name="Freeform 16" id="16"/>
            <p:cNvSpPr/>
            <p:nvPr/>
          </p:nvSpPr>
          <p:spPr>
            <a:xfrm flipH="false" flipV="false" rot="0">
              <a:off x="6350" y="6350"/>
              <a:ext cx="258064" cy="1469136"/>
            </a:xfrm>
            <a:custGeom>
              <a:avLst/>
              <a:gdLst/>
              <a:ahLst/>
              <a:cxnLst/>
              <a:rect r="r" b="b" t="t" l="l"/>
              <a:pathLst>
                <a:path h="1469136" w="258064">
                  <a:moveTo>
                    <a:pt x="0" y="112903"/>
                  </a:moveTo>
                  <a:cubicBezTo>
                    <a:pt x="0" y="50546"/>
                    <a:pt x="48514" y="0"/>
                    <a:pt x="108458" y="0"/>
                  </a:cubicBezTo>
                  <a:lnTo>
                    <a:pt x="149606" y="0"/>
                  </a:lnTo>
                  <a:cubicBezTo>
                    <a:pt x="209550" y="0"/>
                    <a:pt x="258064" y="50546"/>
                    <a:pt x="258064" y="112903"/>
                  </a:cubicBezTo>
                  <a:lnTo>
                    <a:pt x="258064" y="1356233"/>
                  </a:lnTo>
                  <a:cubicBezTo>
                    <a:pt x="258064" y="1418590"/>
                    <a:pt x="209550" y="1469136"/>
                    <a:pt x="149606" y="1469136"/>
                  </a:cubicBezTo>
                  <a:lnTo>
                    <a:pt x="108458" y="1469136"/>
                  </a:lnTo>
                  <a:cubicBezTo>
                    <a:pt x="48514" y="1469136"/>
                    <a:pt x="0" y="1418590"/>
                    <a:pt x="0" y="1356233"/>
                  </a:cubicBezTo>
                  <a:close/>
                </a:path>
              </a:pathLst>
            </a:custGeom>
            <a:solidFill>
              <a:srgbClr val="542C49"/>
            </a:solidFill>
          </p:spPr>
        </p:sp>
        <p:sp>
          <p:nvSpPr>
            <p:cNvPr name="Freeform 17" id="17"/>
            <p:cNvSpPr/>
            <p:nvPr/>
          </p:nvSpPr>
          <p:spPr>
            <a:xfrm flipH="false" flipV="false" rot="0">
              <a:off x="0" y="0"/>
              <a:ext cx="270764" cy="1481836"/>
            </a:xfrm>
            <a:custGeom>
              <a:avLst/>
              <a:gdLst/>
              <a:ahLst/>
              <a:cxnLst/>
              <a:rect r="r" b="b" t="t" l="l"/>
              <a:pathLst>
                <a:path h="1481836" w="270764">
                  <a:moveTo>
                    <a:pt x="0" y="119253"/>
                  </a:moveTo>
                  <a:cubicBezTo>
                    <a:pt x="0" y="53594"/>
                    <a:pt x="51181" y="0"/>
                    <a:pt x="114808" y="0"/>
                  </a:cubicBezTo>
                  <a:lnTo>
                    <a:pt x="155956" y="0"/>
                  </a:lnTo>
                  <a:lnTo>
                    <a:pt x="155956" y="6350"/>
                  </a:lnTo>
                  <a:lnTo>
                    <a:pt x="155956" y="0"/>
                  </a:lnTo>
                  <a:cubicBezTo>
                    <a:pt x="219583" y="0"/>
                    <a:pt x="270764" y="53594"/>
                    <a:pt x="270764" y="119253"/>
                  </a:cubicBezTo>
                  <a:lnTo>
                    <a:pt x="270764" y="1362583"/>
                  </a:lnTo>
                  <a:lnTo>
                    <a:pt x="264414" y="1362583"/>
                  </a:lnTo>
                  <a:lnTo>
                    <a:pt x="270764" y="1362583"/>
                  </a:lnTo>
                  <a:cubicBezTo>
                    <a:pt x="270764" y="1428115"/>
                    <a:pt x="219583" y="1481836"/>
                    <a:pt x="155956" y="1481836"/>
                  </a:cubicBezTo>
                  <a:lnTo>
                    <a:pt x="155956" y="1475486"/>
                  </a:lnTo>
                  <a:lnTo>
                    <a:pt x="155956" y="1481836"/>
                  </a:lnTo>
                  <a:lnTo>
                    <a:pt x="114808" y="1481836"/>
                  </a:lnTo>
                  <a:lnTo>
                    <a:pt x="114808" y="1475486"/>
                  </a:lnTo>
                  <a:lnTo>
                    <a:pt x="114808" y="1481836"/>
                  </a:lnTo>
                  <a:cubicBezTo>
                    <a:pt x="51181" y="1481836"/>
                    <a:pt x="0" y="1428242"/>
                    <a:pt x="0" y="1362583"/>
                  </a:cubicBezTo>
                  <a:lnTo>
                    <a:pt x="0" y="119253"/>
                  </a:lnTo>
                  <a:lnTo>
                    <a:pt x="6350" y="119253"/>
                  </a:lnTo>
                  <a:lnTo>
                    <a:pt x="0" y="119253"/>
                  </a:lnTo>
                  <a:moveTo>
                    <a:pt x="12700" y="119253"/>
                  </a:moveTo>
                  <a:lnTo>
                    <a:pt x="12700" y="1362583"/>
                  </a:lnTo>
                  <a:lnTo>
                    <a:pt x="6350" y="1362583"/>
                  </a:lnTo>
                  <a:lnTo>
                    <a:pt x="12700" y="1362583"/>
                  </a:lnTo>
                  <a:cubicBezTo>
                    <a:pt x="12700" y="1421638"/>
                    <a:pt x="58674" y="1469136"/>
                    <a:pt x="114808" y="1469136"/>
                  </a:cubicBezTo>
                  <a:lnTo>
                    <a:pt x="155956" y="1469136"/>
                  </a:lnTo>
                  <a:cubicBezTo>
                    <a:pt x="212090" y="1469136"/>
                    <a:pt x="258064" y="1421638"/>
                    <a:pt x="258064" y="1362583"/>
                  </a:cubicBezTo>
                  <a:lnTo>
                    <a:pt x="258064" y="119253"/>
                  </a:lnTo>
                  <a:lnTo>
                    <a:pt x="264414" y="119253"/>
                  </a:lnTo>
                  <a:lnTo>
                    <a:pt x="258064" y="119253"/>
                  </a:lnTo>
                  <a:cubicBezTo>
                    <a:pt x="258191" y="60198"/>
                    <a:pt x="212217" y="12700"/>
                    <a:pt x="156083" y="12700"/>
                  </a:cubicBezTo>
                  <a:lnTo>
                    <a:pt x="114808" y="12700"/>
                  </a:lnTo>
                  <a:lnTo>
                    <a:pt x="114808" y="6350"/>
                  </a:lnTo>
                  <a:lnTo>
                    <a:pt x="114808" y="12700"/>
                  </a:lnTo>
                  <a:cubicBezTo>
                    <a:pt x="58674" y="12700"/>
                    <a:pt x="12700" y="60198"/>
                    <a:pt x="12700" y="119253"/>
                  </a:cubicBezTo>
                  <a:close/>
                </a:path>
              </a:pathLst>
            </a:custGeom>
            <a:solidFill>
              <a:srgbClr val="6D4562"/>
            </a:solidFill>
          </p:spPr>
        </p:sp>
      </p:grpSp>
      <p:grpSp>
        <p:nvGrpSpPr>
          <p:cNvPr name="Group 18" id="18"/>
          <p:cNvGrpSpPr/>
          <p:nvPr/>
        </p:nvGrpSpPr>
        <p:grpSpPr>
          <a:xfrm rot="0">
            <a:off x="7531299" y="3760291"/>
            <a:ext cx="590699" cy="590699"/>
            <a:chOff x="0" y="0"/>
            <a:chExt cx="787598" cy="787598"/>
          </a:xfrm>
        </p:grpSpPr>
        <p:sp>
          <p:nvSpPr>
            <p:cNvPr name="Freeform 19" id="19"/>
            <p:cNvSpPr/>
            <p:nvPr/>
          </p:nvSpPr>
          <p:spPr>
            <a:xfrm flipH="false" flipV="false" rot="0">
              <a:off x="6350" y="6350"/>
              <a:ext cx="774954" cy="774954"/>
            </a:xfrm>
            <a:custGeom>
              <a:avLst/>
              <a:gdLst/>
              <a:ahLst/>
              <a:cxnLst/>
              <a:rect r="r" b="b" t="t" l="l"/>
              <a:pathLst>
                <a:path h="774954" w="774954">
                  <a:moveTo>
                    <a:pt x="0" y="387477"/>
                  </a:moveTo>
                  <a:cubicBezTo>
                    <a:pt x="0" y="173482"/>
                    <a:pt x="173482" y="0"/>
                    <a:pt x="387477" y="0"/>
                  </a:cubicBezTo>
                  <a:cubicBezTo>
                    <a:pt x="601472" y="0"/>
                    <a:pt x="774954" y="173482"/>
                    <a:pt x="774954" y="387477"/>
                  </a:cubicBezTo>
                  <a:cubicBezTo>
                    <a:pt x="774954" y="601472"/>
                    <a:pt x="601472" y="774954"/>
                    <a:pt x="387477" y="774954"/>
                  </a:cubicBezTo>
                  <a:cubicBezTo>
                    <a:pt x="173482" y="774954"/>
                    <a:pt x="0" y="601472"/>
                    <a:pt x="0" y="387477"/>
                  </a:cubicBezTo>
                  <a:close/>
                </a:path>
              </a:pathLst>
            </a:custGeom>
            <a:solidFill>
              <a:srgbClr val="542C49"/>
            </a:solidFill>
          </p:spPr>
        </p:sp>
        <p:sp>
          <p:nvSpPr>
            <p:cNvPr name="Freeform 20" id="20"/>
            <p:cNvSpPr/>
            <p:nvPr/>
          </p:nvSpPr>
          <p:spPr>
            <a:xfrm flipH="false" flipV="false" rot="0">
              <a:off x="0" y="0"/>
              <a:ext cx="787654" cy="787654"/>
            </a:xfrm>
            <a:custGeom>
              <a:avLst/>
              <a:gdLst/>
              <a:ahLst/>
              <a:cxnLst/>
              <a:rect r="r" b="b" t="t" l="l"/>
              <a:pathLst>
                <a:path h="787654" w="787654">
                  <a:moveTo>
                    <a:pt x="0" y="393827"/>
                  </a:moveTo>
                  <a:cubicBezTo>
                    <a:pt x="0" y="176276"/>
                    <a:pt x="176276" y="0"/>
                    <a:pt x="393827" y="0"/>
                  </a:cubicBezTo>
                  <a:cubicBezTo>
                    <a:pt x="395732" y="0"/>
                    <a:pt x="397637" y="889"/>
                    <a:pt x="398780" y="2413"/>
                  </a:cubicBezTo>
                  <a:lnTo>
                    <a:pt x="393827" y="6350"/>
                  </a:lnTo>
                  <a:lnTo>
                    <a:pt x="393827" y="0"/>
                  </a:lnTo>
                  <a:lnTo>
                    <a:pt x="393827" y="6350"/>
                  </a:lnTo>
                  <a:lnTo>
                    <a:pt x="393827" y="0"/>
                  </a:lnTo>
                  <a:cubicBezTo>
                    <a:pt x="611251" y="0"/>
                    <a:pt x="787654" y="176276"/>
                    <a:pt x="787654" y="393827"/>
                  </a:cubicBezTo>
                  <a:cubicBezTo>
                    <a:pt x="787654" y="396621"/>
                    <a:pt x="785876" y="399034"/>
                    <a:pt x="783336" y="399796"/>
                  </a:cubicBezTo>
                  <a:lnTo>
                    <a:pt x="781304" y="393827"/>
                  </a:lnTo>
                  <a:lnTo>
                    <a:pt x="787654" y="393827"/>
                  </a:lnTo>
                  <a:cubicBezTo>
                    <a:pt x="787654" y="611378"/>
                    <a:pt x="611378" y="787654"/>
                    <a:pt x="393827" y="787654"/>
                  </a:cubicBezTo>
                  <a:lnTo>
                    <a:pt x="393827" y="781304"/>
                  </a:lnTo>
                  <a:lnTo>
                    <a:pt x="393827" y="787654"/>
                  </a:lnTo>
                  <a:cubicBezTo>
                    <a:pt x="176276" y="787654"/>
                    <a:pt x="0" y="611251"/>
                    <a:pt x="0" y="393827"/>
                  </a:cubicBezTo>
                  <a:lnTo>
                    <a:pt x="6350" y="393827"/>
                  </a:lnTo>
                  <a:lnTo>
                    <a:pt x="0" y="393827"/>
                  </a:lnTo>
                  <a:moveTo>
                    <a:pt x="12700" y="393827"/>
                  </a:moveTo>
                  <a:lnTo>
                    <a:pt x="6350" y="393827"/>
                  </a:lnTo>
                  <a:lnTo>
                    <a:pt x="12700" y="393827"/>
                  </a:lnTo>
                  <a:cubicBezTo>
                    <a:pt x="12700" y="604266"/>
                    <a:pt x="183261" y="774954"/>
                    <a:pt x="393827" y="774954"/>
                  </a:cubicBezTo>
                  <a:cubicBezTo>
                    <a:pt x="604393" y="774954"/>
                    <a:pt x="774954" y="604266"/>
                    <a:pt x="774954" y="393827"/>
                  </a:cubicBezTo>
                  <a:cubicBezTo>
                    <a:pt x="774954" y="391033"/>
                    <a:pt x="776732" y="388620"/>
                    <a:pt x="779272" y="387858"/>
                  </a:cubicBezTo>
                  <a:lnTo>
                    <a:pt x="781304" y="393827"/>
                  </a:lnTo>
                  <a:lnTo>
                    <a:pt x="774954" y="393827"/>
                  </a:lnTo>
                  <a:cubicBezTo>
                    <a:pt x="774954" y="183261"/>
                    <a:pt x="604266" y="12700"/>
                    <a:pt x="393827" y="12700"/>
                  </a:cubicBezTo>
                  <a:cubicBezTo>
                    <a:pt x="391922" y="12700"/>
                    <a:pt x="390017" y="11811"/>
                    <a:pt x="388874" y="10287"/>
                  </a:cubicBezTo>
                  <a:lnTo>
                    <a:pt x="393827" y="6350"/>
                  </a:lnTo>
                  <a:lnTo>
                    <a:pt x="393827" y="12700"/>
                  </a:lnTo>
                  <a:cubicBezTo>
                    <a:pt x="183261" y="12700"/>
                    <a:pt x="12700" y="183261"/>
                    <a:pt x="12700" y="393827"/>
                  </a:cubicBezTo>
                  <a:close/>
                </a:path>
              </a:pathLst>
            </a:custGeom>
            <a:solidFill>
              <a:srgbClr val="6D4562"/>
            </a:solidFill>
          </p:spPr>
        </p:sp>
      </p:grpSp>
      <p:sp>
        <p:nvSpPr>
          <p:cNvPr name="Freeform 21" id="21" descr="preencoded.png"/>
          <p:cNvSpPr/>
          <p:nvPr/>
        </p:nvSpPr>
        <p:spPr>
          <a:xfrm flipH="false" flipV="false" rot="0">
            <a:off x="7681318" y="3910459"/>
            <a:ext cx="290512" cy="290512"/>
          </a:xfrm>
          <a:custGeom>
            <a:avLst/>
            <a:gdLst/>
            <a:ahLst/>
            <a:cxnLst/>
            <a:rect r="r" b="b" t="t" l="l"/>
            <a:pathLst>
              <a:path h="290512" w="290512">
                <a:moveTo>
                  <a:pt x="0" y="0"/>
                </a:moveTo>
                <a:lnTo>
                  <a:pt x="290512" y="0"/>
                </a:lnTo>
                <a:lnTo>
                  <a:pt x="290512" y="290512"/>
                </a:lnTo>
                <a:lnTo>
                  <a:pt x="0" y="290512"/>
                </a:lnTo>
                <a:lnTo>
                  <a:pt x="0" y="0"/>
                </a:lnTo>
                <a:close/>
              </a:path>
            </a:pathLst>
          </a:custGeom>
          <a:blipFill>
            <a:blip r:embed="rId7">
              <a:extLst>
                <a:ext uri="{96DAC541-7B7A-43D3-8B79-37D633B846F1}">
                  <asvg:svgBlip xmlns:asvg="http://schemas.microsoft.com/office/drawing/2016/SVG/main" r:embed="rId8"/>
                </a:ext>
              </a:extLst>
            </a:blip>
            <a:stretch>
              <a:fillRect l="0" t="-6451" r="0" b="-6451"/>
            </a:stretch>
          </a:blipFill>
        </p:spPr>
      </p:sp>
      <p:sp>
        <p:nvSpPr>
          <p:cNvPr name="TextBox 22" id="22"/>
          <p:cNvSpPr txBox="true"/>
          <p:nvPr/>
        </p:nvSpPr>
        <p:spPr>
          <a:xfrm rot="0">
            <a:off x="8310860" y="3795266"/>
            <a:ext cx="2523084" cy="268932"/>
          </a:xfrm>
          <a:prstGeom prst="rect">
            <a:avLst/>
          </a:prstGeom>
        </p:spPr>
        <p:txBody>
          <a:bodyPr anchor="t" rtlCol="false" tIns="0" lIns="0" bIns="0" rIns="0">
            <a:spAutoFit/>
          </a:bodyPr>
          <a:lstStyle/>
          <a:p>
            <a:pPr algn="l">
              <a:lnSpc>
                <a:spcPts val="2062"/>
              </a:lnSpc>
            </a:pPr>
            <a:r>
              <a:rPr lang="en-US" sz="1687" b="true">
                <a:solidFill>
                  <a:srgbClr val="DAD8E9"/>
                </a:solidFill>
                <a:latin typeface="Prompt Medium"/>
                <a:ea typeface="Prompt Medium"/>
                <a:cs typeface="Prompt Medium"/>
                <a:sym typeface="Prompt Medium"/>
              </a:rPr>
              <a:t>Enhanced Model Tuning</a:t>
            </a:r>
          </a:p>
        </p:txBody>
      </p:sp>
      <p:sp>
        <p:nvSpPr>
          <p:cNvPr name="TextBox 23" id="23"/>
          <p:cNvSpPr txBox="true"/>
          <p:nvPr/>
        </p:nvSpPr>
        <p:spPr>
          <a:xfrm rot="0">
            <a:off x="8310860" y="4113759"/>
            <a:ext cx="9299079" cy="686693"/>
          </a:xfrm>
          <a:prstGeom prst="rect">
            <a:avLst/>
          </a:prstGeom>
        </p:spPr>
        <p:txBody>
          <a:bodyPr anchor="t" rtlCol="false" tIns="0" lIns="0" bIns="0" rIns="0">
            <a:spAutoFit/>
          </a:bodyPr>
          <a:lstStyle/>
          <a:p>
            <a:pPr algn="l">
              <a:lnSpc>
                <a:spcPts val="2437"/>
              </a:lnSpc>
            </a:pPr>
            <a:r>
              <a:rPr lang="en-US" sz="1500">
                <a:solidFill>
                  <a:srgbClr val="DAD8E9"/>
                </a:solidFill>
                <a:latin typeface="Mukta Light"/>
                <a:ea typeface="Mukta Light"/>
                <a:cs typeface="Mukta Light"/>
                <a:sym typeface="Mukta Light"/>
              </a:rPr>
              <a:t>Implement K-fold cross-validation and systematic hyperparameter optimisation using GridSearchCV or RandomizedSearchCV for more reliable performance estimates.</a:t>
            </a:r>
          </a:p>
        </p:txBody>
      </p:sp>
      <p:grpSp>
        <p:nvGrpSpPr>
          <p:cNvPr name="Group 24" id="24"/>
          <p:cNvGrpSpPr/>
          <p:nvPr/>
        </p:nvGrpSpPr>
        <p:grpSpPr>
          <a:xfrm rot="0">
            <a:off x="8015585" y="5473452"/>
            <a:ext cx="203150" cy="1111300"/>
            <a:chOff x="0" y="0"/>
            <a:chExt cx="270867" cy="1481733"/>
          </a:xfrm>
        </p:grpSpPr>
        <p:sp>
          <p:nvSpPr>
            <p:cNvPr name="Freeform 25" id="25"/>
            <p:cNvSpPr/>
            <p:nvPr/>
          </p:nvSpPr>
          <p:spPr>
            <a:xfrm flipH="false" flipV="false" rot="0">
              <a:off x="6350" y="6350"/>
              <a:ext cx="258064" cy="1469136"/>
            </a:xfrm>
            <a:custGeom>
              <a:avLst/>
              <a:gdLst/>
              <a:ahLst/>
              <a:cxnLst/>
              <a:rect r="r" b="b" t="t" l="l"/>
              <a:pathLst>
                <a:path h="1469136" w="258064">
                  <a:moveTo>
                    <a:pt x="0" y="112903"/>
                  </a:moveTo>
                  <a:cubicBezTo>
                    <a:pt x="0" y="50546"/>
                    <a:pt x="48514" y="0"/>
                    <a:pt x="108458" y="0"/>
                  </a:cubicBezTo>
                  <a:lnTo>
                    <a:pt x="149606" y="0"/>
                  </a:lnTo>
                  <a:cubicBezTo>
                    <a:pt x="209550" y="0"/>
                    <a:pt x="258064" y="50546"/>
                    <a:pt x="258064" y="112903"/>
                  </a:cubicBezTo>
                  <a:lnTo>
                    <a:pt x="258064" y="1356233"/>
                  </a:lnTo>
                  <a:cubicBezTo>
                    <a:pt x="258064" y="1418590"/>
                    <a:pt x="209550" y="1469136"/>
                    <a:pt x="149606" y="1469136"/>
                  </a:cubicBezTo>
                  <a:lnTo>
                    <a:pt x="108458" y="1469136"/>
                  </a:lnTo>
                  <a:cubicBezTo>
                    <a:pt x="48514" y="1469136"/>
                    <a:pt x="0" y="1418590"/>
                    <a:pt x="0" y="1356233"/>
                  </a:cubicBezTo>
                  <a:close/>
                </a:path>
              </a:pathLst>
            </a:custGeom>
            <a:solidFill>
              <a:srgbClr val="542C49"/>
            </a:solidFill>
          </p:spPr>
        </p:sp>
        <p:sp>
          <p:nvSpPr>
            <p:cNvPr name="Freeform 26" id="26"/>
            <p:cNvSpPr/>
            <p:nvPr/>
          </p:nvSpPr>
          <p:spPr>
            <a:xfrm flipH="false" flipV="false" rot="0">
              <a:off x="0" y="0"/>
              <a:ext cx="270764" cy="1481836"/>
            </a:xfrm>
            <a:custGeom>
              <a:avLst/>
              <a:gdLst/>
              <a:ahLst/>
              <a:cxnLst/>
              <a:rect r="r" b="b" t="t" l="l"/>
              <a:pathLst>
                <a:path h="1481836" w="270764">
                  <a:moveTo>
                    <a:pt x="0" y="119253"/>
                  </a:moveTo>
                  <a:cubicBezTo>
                    <a:pt x="0" y="53594"/>
                    <a:pt x="51181" y="0"/>
                    <a:pt x="114808" y="0"/>
                  </a:cubicBezTo>
                  <a:lnTo>
                    <a:pt x="155956" y="0"/>
                  </a:lnTo>
                  <a:lnTo>
                    <a:pt x="155956" y="6350"/>
                  </a:lnTo>
                  <a:lnTo>
                    <a:pt x="155956" y="0"/>
                  </a:lnTo>
                  <a:cubicBezTo>
                    <a:pt x="219583" y="0"/>
                    <a:pt x="270764" y="53594"/>
                    <a:pt x="270764" y="119253"/>
                  </a:cubicBezTo>
                  <a:lnTo>
                    <a:pt x="270764" y="1362583"/>
                  </a:lnTo>
                  <a:lnTo>
                    <a:pt x="264414" y="1362583"/>
                  </a:lnTo>
                  <a:lnTo>
                    <a:pt x="270764" y="1362583"/>
                  </a:lnTo>
                  <a:cubicBezTo>
                    <a:pt x="270764" y="1428115"/>
                    <a:pt x="219583" y="1481836"/>
                    <a:pt x="155956" y="1481836"/>
                  </a:cubicBezTo>
                  <a:lnTo>
                    <a:pt x="155956" y="1475486"/>
                  </a:lnTo>
                  <a:lnTo>
                    <a:pt x="155956" y="1481836"/>
                  </a:lnTo>
                  <a:lnTo>
                    <a:pt x="114808" y="1481836"/>
                  </a:lnTo>
                  <a:lnTo>
                    <a:pt x="114808" y="1475486"/>
                  </a:lnTo>
                  <a:lnTo>
                    <a:pt x="114808" y="1481836"/>
                  </a:lnTo>
                  <a:cubicBezTo>
                    <a:pt x="51181" y="1481836"/>
                    <a:pt x="0" y="1428242"/>
                    <a:pt x="0" y="1362583"/>
                  </a:cubicBezTo>
                  <a:lnTo>
                    <a:pt x="0" y="119253"/>
                  </a:lnTo>
                  <a:lnTo>
                    <a:pt x="6350" y="119253"/>
                  </a:lnTo>
                  <a:lnTo>
                    <a:pt x="0" y="119253"/>
                  </a:lnTo>
                  <a:moveTo>
                    <a:pt x="12700" y="119253"/>
                  </a:moveTo>
                  <a:lnTo>
                    <a:pt x="12700" y="1362583"/>
                  </a:lnTo>
                  <a:lnTo>
                    <a:pt x="6350" y="1362583"/>
                  </a:lnTo>
                  <a:lnTo>
                    <a:pt x="12700" y="1362583"/>
                  </a:lnTo>
                  <a:cubicBezTo>
                    <a:pt x="12700" y="1421638"/>
                    <a:pt x="58674" y="1469136"/>
                    <a:pt x="114808" y="1469136"/>
                  </a:cubicBezTo>
                  <a:lnTo>
                    <a:pt x="155956" y="1469136"/>
                  </a:lnTo>
                  <a:cubicBezTo>
                    <a:pt x="212090" y="1469136"/>
                    <a:pt x="258064" y="1421638"/>
                    <a:pt x="258064" y="1362583"/>
                  </a:cubicBezTo>
                  <a:lnTo>
                    <a:pt x="258064" y="119253"/>
                  </a:lnTo>
                  <a:lnTo>
                    <a:pt x="264414" y="119253"/>
                  </a:lnTo>
                  <a:lnTo>
                    <a:pt x="258064" y="119253"/>
                  </a:lnTo>
                  <a:cubicBezTo>
                    <a:pt x="258191" y="60198"/>
                    <a:pt x="212217" y="12700"/>
                    <a:pt x="156083" y="12700"/>
                  </a:cubicBezTo>
                  <a:lnTo>
                    <a:pt x="114808" y="12700"/>
                  </a:lnTo>
                  <a:lnTo>
                    <a:pt x="114808" y="6350"/>
                  </a:lnTo>
                  <a:lnTo>
                    <a:pt x="114808" y="12700"/>
                  </a:lnTo>
                  <a:cubicBezTo>
                    <a:pt x="58674" y="12700"/>
                    <a:pt x="12700" y="60198"/>
                    <a:pt x="12700" y="119253"/>
                  </a:cubicBezTo>
                  <a:close/>
                </a:path>
              </a:pathLst>
            </a:custGeom>
            <a:solidFill>
              <a:srgbClr val="6D4562"/>
            </a:solidFill>
          </p:spPr>
        </p:sp>
      </p:grpSp>
      <p:grpSp>
        <p:nvGrpSpPr>
          <p:cNvPr name="Group 27" id="27"/>
          <p:cNvGrpSpPr/>
          <p:nvPr/>
        </p:nvGrpSpPr>
        <p:grpSpPr>
          <a:xfrm rot="0">
            <a:off x="7821811" y="5346352"/>
            <a:ext cx="590699" cy="590699"/>
            <a:chOff x="0" y="0"/>
            <a:chExt cx="787598" cy="787598"/>
          </a:xfrm>
        </p:grpSpPr>
        <p:sp>
          <p:nvSpPr>
            <p:cNvPr name="Freeform 28" id="28"/>
            <p:cNvSpPr/>
            <p:nvPr/>
          </p:nvSpPr>
          <p:spPr>
            <a:xfrm flipH="false" flipV="false" rot="0">
              <a:off x="6350" y="6350"/>
              <a:ext cx="774954" cy="774954"/>
            </a:xfrm>
            <a:custGeom>
              <a:avLst/>
              <a:gdLst/>
              <a:ahLst/>
              <a:cxnLst/>
              <a:rect r="r" b="b" t="t" l="l"/>
              <a:pathLst>
                <a:path h="774954" w="774954">
                  <a:moveTo>
                    <a:pt x="0" y="387477"/>
                  </a:moveTo>
                  <a:cubicBezTo>
                    <a:pt x="0" y="173482"/>
                    <a:pt x="173482" y="0"/>
                    <a:pt x="387477" y="0"/>
                  </a:cubicBezTo>
                  <a:cubicBezTo>
                    <a:pt x="601472" y="0"/>
                    <a:pt x="774954" y="173482"/>
                    <a:pt x="774954" y="387477"/>
                  </a:cubicBezTo>
                  <a:cubicBezTo>
                    <a:pt x="774954" y="601472"/>
                    <a:pt x="601472" y="774954"/>
                    <a:pt x="387477" y="774954"/>
                  </a:cubicBezTo>
                  <a:cubicBezTo>
                    <a:pt x="173482" y="774954"/>
                    <a:pt x="0" y="601472"/>
                    <a:pt x="0" y="387477"/>
                  </a:cubicBezTo>
                  <a:close/>
                </a:path>
              </a:pathLst>
            </a:custGeom>
            <a:solidFill>
              <a:srgbClr val="542C49"/>
            </a:solidFill>
          </p:spPr>
        </p:sp>
        <p:sp>
          <p:nvSpPr>
            <p:cNvPr name="Freeform 29" id="29"/>
            <p:cNvSpPr/>
            <p:nvPr/>
          </p:nvSpPr>
          <p:spPr>
            <a:xfrm flipH="false" flipV="false" rot="0">
              <a:off x="0" y="0"/>
              <a:ext cx="787654" cy="787654"/>
            </a:xfrm>
            <a:custGeom>
              <a:avLst/>
              <a:gdLst/>
              <a:ahLst/>
              <a:cxnLst/>
              <a:rect r="r" b="b" t="t" l="l"/>
              <a:pathLst>
                <a:path h="787654" w="787654">
                  <a:moveTo>
                    <a:pt x="0" y="393827"/>
                  </a:moveTo>
                  <a:cubicBezTo>
                    <a:pt x="0" y="176276"/>
                    <a:pt x="176276" y="0"/>
                    <a:pt x="393827" y="0"/>
                  </a:cubicBezTo>
                  <a:cubicBezTo>
                    <a:pt x="395732" y="0"/>
                    <a:pt x="397637" y="889"/>
                    <a:pt x="398780" y="2413"/>
                  </a:cubicBezTo>
                  <a:lnTo>
                    <a:pt x="393827" y="6350"/>
                  </a:lnTo>
                  <a:lnTo>
                    <a:pt x="393827" y="0"/>
                  </a:lnTo>
                  <a:lnTo>
                    <a:pt x="393827" y="6350"/>
                  </a:lnTo>
                  <a:lnTo>
                    <a:pt x="393827" y="0"/>
                  </a:lnTo>
                  <a:cubicBezTo>
                    <a:pt x="611251" y="0"/>
                    <a:pt x="787654" y="176276"/>
                    <a:pt x="787654" y="393827"/>
                  </a:cubicBezTo>
                  <a:cubicBezTo>
                    <a:pt x="787654" y="396621"/>
                    <a:pt x="785876" y="399034"/>
                    <a:pt x="783336" y="399796"/>
                  </a:cubicBezTo>
                  <a:lnTo>
                    <a:pt x="781304" y="393827"/>
                  </a:lnTo>
                  <a:lnTo>
                    <a:pt x="787654" y="393827"/>
                  </a:lnTo>
                  <a:cubicBezTo>
                    <a:pt x="787654" y="611378"/>
                    <a:pt x="611378" y="787654"/>
                    <a:pt x="393827" y="787654"/>
                  </a:cubicBezTo>
                  <a:lnTo>
                    <a:pt x="393827" y="781304"/>
                  </a:lnTo>
                  <a:lnTo>
                    <a:pt x="393827" y="787654"/>
                  </a:lnTo>
                  <a:cubicBezTo>
                    <a:pt x="176276" y="787654"/>
                    <a:pt x="0" y="611251"/>
                    <a:pt x="0" y="393827"/>
                  </a:cubicBezTo>
                  <a:lnTo>
                    <a:pt x="6350" y="393827"/>
                  </a:lnTo>
                  <a:lnTo>
                    <a:pt x="0" y="393827"/>
                  </a:lnTo>
                  <a:moveTo>
                    <a:pt x="12700" y="393827"/>
                  </a:moveTo>
                  <a:lnTo>
                    <a:pt x="6350" y="393827"/>
                  </a:lnTo>
                  <a:lnTo>
                    <a:pt x="12700" y="393827"/>
                  </a:lnTo>
                  <a:cubicBezTo>
                    <a:pt x="12700" y="604266"/>
                    <a:pt x="183261" y="774954"/>
                    <a:pt x="393827" y="774954"/>
                  </a:cubicBezTo>
                  <a:cubicBezTo>
                    <a:pt x="604393" y="774954"/>
                    <a:pt x="774954" y="604266"/>
                    <a:pt x="774954" y="393827"/>
                  </a:cubicBezTo>
                  <a:cubicBezTo>
                    <a:pt x="774954" y="391033"/>
                    <a:pt x="776732" y="388620"/>
                    <a:pt x="779272" y="387858"/>
                  </a:cubicBezTo>
                  <a:lnTo>
                    <a:pt x="781304" y="393827"/>
                  </a:lnTo>
                  <a:lnTo>
                    <a:pt x="774954" y="393827"/>
                  </a:lnTo>
                  <a:cubicBezTo>
                    <a:pt x="774954" y="183261"/>
                    <a:pt x="604266" y="12700"/>
                    <a:pt x="393827" y="12700"/>
                  </a:cubicBezTo>
                  <a:cubicBezTo>
                    <a:pt x="391922" y="12700"/>
                    <a:pt x="390017" y="11811"/>
                    <a:pt x="388874" y="10287"/>
                  </a:cubicBezTo>
                  <a:lnTo>
                    <a:pt x="393827" y="6350"/>
                  </a:lnTo>
                  <a:lnTo>
                    <a:pt x="393827" y="12700"/>
                  </a:lnTo>
                  <a:cubicBezTo>
                    <a:pt x="183261" y="12700"/>
                    <a:pt x="12700" y="183261"/>
                    <a:pt x="12700" y="393827"/>
                  </a:cubicBezTo>
                  <a:close/>
                </a:path>
              </a:pathLst>
            </a:custGeom>
            <a:solidFill>
              <a:srgbClr val="6D4562"/>
            </a:solidFill>
          </p:spPr>
        </p:sp>
      </p:grpSp>
      <p:sp>
        <p:nvSpPr>
          <p:cNvPr name="Freeform 30" id="30" descr="preencoded.png"/>
          <p:cNvSpPr/>
          <p:nvPr/>
        </p:nvSpPr>
        <p:spPr>
          <a:xfrm flipH="false" flipV="false" rot="0">
            <a:off x="7971830" y="5496520"/>
            <a:ext cx="290512" cy="290512"/>
          </a:xfrm>
          <a:custGeom>
            <a:avLst/>
            <a:gdLst/>
            <a:ahLst/>
            <a:cxnLst/>
            <a:rect r="r" b="b" t="t" l="l"/>
            <a:pathLst>
              <a:path h="290512" w="290512">
                <a:moveTo>
                  <a:pt x="0" y="0"/>
                </a:moveTo>
                <a:lnTo>
                  <a:pt x="290512" y="0"/>
                </a:lnTo>
                <a:lnTo>
                  <a:pt x="290512" y="290512"/>
                </a:lnTo>
                <a:lnTo>
                  <a:pt x="0" y="290512"/>
                </a:lnTo>
                <a:lnTo>
                  <a:pt x="0" y="0"/>
                </a:lnTo>
                <a:close/>
              </a:path>
            </a:pathLst>
          </a:custGeom>
          <a:blipFill>
            <a:blip r:embed="rId9">
              <a:extLst>
                <a:ext uri="{96DAC541-7B7A-43D3-8B79-37D633B846F1}">
                  <asvg:svgBlip xmlns:asvg="http://schemas.microsoft.com/office/drawing/2016/SVG/main" r:embed="rId10"/>
                </a:ext>
              </a:extLst>
            </a:blip>
            <a:stretch>
              <a:fillRect l="0" t="-19354" r="0" b="-19354"/>
            </a:stretch>
          </a:blipFill>
        </p:spPr>
      </p:sp>
      <p:sp>
        <p:nvSpPr>
          <p:cNvPr name="TextBox 31" id="31"/>
          <p:cNvSpPr txBox="true"/>
          <p:nvPr/>
        </p:nvSpPr>
        <p:spPr>
          <a:xfrm rot="0">
            <a:off x="8601372" y="5381327"/>
            <a:ext cx="2152501" cy="268932"/>
          </a:xfrm>
          <a:prstGeom prst="rect">
            <a:avLst/>
          </a:prstGeom>
        </p:spPr>
        <p:txBody>
          <a:bodyPr anchor="t" rtlCol="false" tIns="0" lIns="0" bIns="0" rIns="0">
            <a:spAutoFit/>
          </a:bodyPr>
          <a:lstStyle/>
          <a:p>
            <a:pPr algn="l">
              <a:lnSpc>
                <a:spcPts val="2062"/>
              </a:lnSpc>
            </a:pPr>
            <a:r>
              <a:rPr lang="en-US" sz="1687" b="true">
                <a:solidFill>
                  <a:srgbClr val="DAD8E9"/>
                </a:solidFill>
                <a:latin typeface="Prompt Medium"/>
                <a:ea typeface="Prompt Medium"/>
                <a:cs typeface="Prompt Medium"/>
                <a:sym typeface="Prompt Medium"/>
              </a:rPr>
              <a:t>Explainability Layer</a:t>
            </a:r>
          </a:p>
        </p:txBody>
      </p:sp>
      <p:sp>
        <p:nvSpPr>
          <p:cNvPr name="TextBox 32" id="32"/>
          <p:cNvSpPr txBox="true"/>
          <p:nvPr/>
        </p:nvSpPr>
        <p:spPr>
          <a:xfrm rot="0">
            <a:off x="8601372" y="5699820"/>
            <a:ext cx="9008566" cy="686692"/>
          </a:xfrm>
          <a:prstGeom prst="rect">
            <a:avLst/>
          </a:prstGeom>
        </p:spPr>
        <p:txBody>
          <a:bodyPr anchor="t" rtlCol="false" tIns="0" lIns="0" bIns="0" rIns="0">
            <a:spAutoFit/>
          </a:bodyPr>
          <a:lstStyle/>
          <a:p>
            <a:pPr algn="l">
              <a:lnSpc>
                <a:spcPts val="2437"/>
              </a:lnSpc>
            </a:pPr>
            <a:r>
              <a:rPr lang="en-US" sz="1500">
                <a:solidFill>
                  <a:srgbClr val="DAD8E9"/>
                </a:solidFill>
                <a:latin typeface="Mukta Light"/>
                <a:ea typeface="Mukta Light"/>
                <a:cs typeface="Mukta Light"/>
                <a:sym typeface="Mukta Light"/>
              </a:rPr>
              <a:t>Add SHAP (SHapley Additive exPlanations) for individual student predictions, enabling teachers to understand specific risk factors for each learner.</a:t>
            </a:r>
          </a:p>
        </p:txBody>
      </p:sp>
      <p:grpSp>
        <p:nvGrpSpPr>
          <p:cNvPr name="Group 33" id="33"/>
          <p:cNvGrpSpPr/>
          <p:nvPr/>
        </p:nvGrpSpPr>
        <p:grpSpPr>
          <a:xfrm rot="0">
            <a:off x="8306246" y="7059514"/>
            <a:ext cx="203150" cy="1111300"/>
            <a:chOff x="0" y="0"/>
            <a:chExt cx="270867" cy="1481733"/>
          </a:xfrm>
        </p:grpSpPr>
        <p:sp>
          <p:nvSpPr>
            <p:cNvPr name="Freeform 34" id="34"/>
            <p:cNvSpPr/>
            <p:nvPr/>
          </p:nvSpPr>
          <p:spPr>
            <a:xfrm flipH="false" flipV="false" rot="0">
              <a:off x="6350" y="6350"/>
              <a:ext cx="258064" cy="1469136"/>
            </a:xfrm>
            <a:custGeom>
              <a:avLst/>
              <a:gdLst/>
              <a:ahLst/>
              <a:cxnLst/>
              <a:rect r="r" b="b" t="t" l="l"/>
              <a:pathLst>
                <a:path h="1469136" w="258064">
                  <a:moveTo>
                    <a:pt x="0" y="112903"/>
                  </a:moveTo>
                  <a:cubicBezTo>
                    <a:pt x="0" y="50546"/>
                    <a:pt x="48514" y="0"/>
                    <a:pt x="108458" y="0"/>
                  </a:cubicBezTo>
                  <a:lnTo>
                    <a:pt x="149606" y="0"/>
                  </a:lnTo>
                  <a:cubicBezTo>
                    <a:pt x="209550" y="0"/>
                    <a:pt x="258064" y="50546"/>
                    <a:pt x="258064" y="112903"/>
                  </a:cubicBezTo>
                  <a:lnTo>
                    <a:pt x="258064" y="1356233"/>
                  </a:lnTo>
                  <a:cubicBezTo>
                    <a:pt x="258064" y="1418590"/>
                    <a:pt x="209550" y="1469136"/>
                    <a:pt x="149606" y="1469136"/>
                  </a:cubicBezTo>
                  <a:lnTo>
                    <a:pt x="108458" y="1469136"/>
                  </a:lnTo>
                  <a:cubicBezTo>
                    <a:pt x="48514" y="1469136"/>
                    <a:pt x="0" y="1418590"/>
                    <a:pt x="0" y="1356233"/>
                  </a:cubicBezTo>
                  <a:close/>
                </a:path>
              </a:pathLst>
            </a:custGeom>
            <a:solidFill>
              <a:srgbClr val="542C49"/>
            </a:solidFill>
          </p:spPr>
        </p:sp>
        <p:sp>
          <p:nvSpPr>
            <p:cNvPr name="Freeform 35" id="35"/>
            <p:cNvSpPr/>
            <p:nvPr/>
          </p:nvSpPr>
          <p:spPr>
            <a:xfrm flipH="false" flipV="false" rot="0">
              <a:off x="0" y="0"/>
              <a:ext cx="270764" cy="1481836"/>
            </a:xfrm>
            <a:custGeom>
              <a:avLst/>
              <a:gdLst/>
              <a:ahLst/>
              <a:cxnLst/>
              <a:rect r="r" b="b" t="t" l="l"/>
              <a:pathLst>
                <a:path h="1481836" w="270764">
                  <a:moveTo>
                    <a:pt x="0" y="119253"/>
                  </a:moveTo>
                  <a:cubicBezTo>
                    <a:pt x="0" y="53594"/>
                    <a:pt x="51181" y="0"/>
                    <a:pt x="114808" y="0"/>
                  </a:cubicBezTo>
                  <a:lnTo>
                    <a:pt x="155956" y="0"/>
                  </a:lnTo>
                  <a:lnTo>
                    <a:pt x="155956" y="6350"/>
                  </a:lnTo>
                  <a:lnTo>
                    <a:pt x="155956" y="0"/>
                  </a:lnTo>
                  <a:cubicBezTo>
                    <a:pt x="219583" y="0"/>
                    <a:pt x="270764" y="53594"/>
                    <a:pt x="270764" y="119253"/>
                  </a:cubicBezTo>
                  <a:lnTo>
                    <a:pt x="270764" y="1362583"/>
                  </a:lnTo>
                  <a:lnTo>
                    <a:pt x="264414" y="1362583"/>
                  </a:lnTo>
                  <a:lnTo>
                    <a:pt x="270764" y="1362583"/>
                  </a:lnTo>
                  <a:cubicBezTo>
                    <a:pt x="270764" y="1428115"/>
                    <a:pt x="219583" y="1481836"/>
                    <a:pt x="155956" y="1481836"/>
                  </a:cubicBezTo>
                  <a:lnTo>
                    <a:pt x="155956" y="1475486"/>
                  </a:lnTo>
                  <a:lnTo>
                    <a:pt x="155956" y="1481836"/>
                  </a:lnTo>
                  <a:lnTo>
                    <a:pt x="114808" y="1481836"/>
                  </a:lnTo>
                  <a:lnTo>
                    <a:pt x="114808" y="1475486"/>
                  </a:lnTo>
                  <a:lnTo>
                    <a:pt x="114808" y="1481836"/>
                  </a:lnTo>
                  <a:cubicBezTo>
                    <a:pt x="51181" y="1481836"/>
                    <a:pt x="0" y="1428242"/>
                    <a:pt x="0" y="1362583"/>
                  </a:cubicBezTo>
                  <a:lnTo>
                    <a:pt x="0" y="119253"/>
                  </a:lnTo>
                  <a:lnTo>
                    <a:pt x="6350" y="119253"/>
                  </a:lnTo>
                  <a:lnTo>
                    <a:pt x="0" y="119253"/>
                  </a:lnTo>
                  <a:moveTo>
                    <a:pt x="12700" y="119253"/>
                  </a:moveTo>
                  <a:lnTo>
                    <a:pt x="12700" y="1362583"/>
                  </a:lnTo>
                  <a:lnTo>
                    <a:pt x="6350" y="1362583"/>
                  </a:lnTo>
                  <a:lnTo>
                    <a:pt x="12700" y="1362583"/>
                  </a:lnTo>
                  <a:cubicBezTo>
                    <a:pt x="12700" y="1421638"/>
                    <a:pt x="58674" y="1469136"/>
                    <a:pt x="114808" y="1469136"/>
                  </a:cubicBezTo>
                  <a:lnTo>
                    <a:pt x="155956" y="1469136"/>
                  </a:lnTo>
                  <a:cubicBezTo>
                    <a:pt x="212090" y="1469136"/>
                    <a:pt x="258064" y="1421638"/>
                    <a:pt x="258064" y="1362583"/>
                  </a:cubicBezTo>
                  <a:lnTo>
                    <a:pt x="258064" y="119253"/>
                  </a:lnTo>
                  <a:lnTo>
                    <a:pt x="264414" y="119253"/>
                  </a:lnTo>
                  <a:lnTo>
                    <a:pt x="258064" y="119253"/>
                  </a:lnTo>
                  <a:cubicBezTo>
                    <a:pt x="258191" y="60198"/>
                    <a:pt x="212217" y="12700"/>
                    <a:pt x="156083" y="12700"/>
                  </a:cubicBezTo>
                  <a:lnTo>
                    <a:pt x="114808" y="12700"/>
                  </a:lnTo>
                  <a:lnTo>
                    <a:pt x="114808" y="6350"/>
                  </a:lnTo>
                  <a:lnTo>
                    <a:pt x="114808" y="12700"/>
                  </a:lnTo>
                  <a:cubicBezTo>
                    <a:pt x="58674" y="12700"/>
                    <a:pt x="12700" y="60198"/>
                    <a:pt x="12700" y="119253"/>
                  </a:cubicBezTo>
                  <a:close/>
                </a:path>
              </a:pathLst>
            </a:custGeom>
            <a:solidFill>
              <a:srgbClr val="6D4562"/>
            </a:solidFill>
          </p:spPr>
        </p:sp>
      </p:grpSp>
      <p:grpSp>
        <p:nvGrpSpPr>
          <p:cNvPr name="Group 36" id="36"/>
          <p:cNvGrpSpPr/>
          <p:nvPr/>
        </p:nvGrpSpPr>
        <p:grpSpPr>
          <a:xfrm rot="0">
            <a:off x="8112472" y="6932414"/>
            <a:ext cx="590699" cy="590699"/>
            <a:chOff x="0" y="0"/>
            <a:chExt cx="787598" cy="787598"/>
          </a:xfrm>
        </p:grpSpPr>
        <p:sp>
          <p:nvSpPr>
            <p:cNvPr name="Freeform 37" id="37"/>
            <p:cNvSpPr/>
            <p:nvPr/>
          </p:nvSpPr>
          <p:spPr>
            <a:xfrm flipH="false" flipV="false" rot="0">
              <a:off x="6350" y="6350"/>
              <a:ext cx="774954" cy="774954"/>
            </a:xfrm>
            <a:custGeom>
              <a:avLst/>
              <a:gdLst/>
              <a:ahLst/>
              <a:cxnLst/>
              <a:rect r="r" b="b" t="t" l="l"/>
              <a:pathLst>
                <a:path h="774954" w="774954">
                  <a:moveTo>
                    <a:pt x="0" y="387477"/>
                  </a:moveTo>
                  <a:cubicBezTo>
                    <a:pt x="0" y="173482"/>
                    <a:pt x="173482" y="0"/>
                    <a:pt x="387477" y="0"/>
                  </a:cubicBezTo>
                  <a:cubicBezTo>
                    <a:pt x="601472" y="0"/>
                    <a:pt x="774954" y="173482"/>
                    <a:pt x="774954" y="387477"/>
                  </a:cubicBezTo>
                  <a:cubicBezTo>
                    <a:pt x="774954" y="601472"/>
                    <a:pt x="601472" y="774954"/>
                    <a:pt x="387477" y="774954"/>
                  </a:cubicBezTo>
                  <a:cubicBezTo>
                    <a:pt x="173482" y="774954"/>
                    <a:pt x="0" y="601472"/>
                    <a:pt x="0" y="387477"/>
                  </a:cubicBezTo>
                  <a:close/>
                </a:path>
              </a:pathLst>
            </a:custGeom>
            <a:solidFill>
              <a:srgbClr val="542C49"/>
            </a:solidFill>
          </p:spPr>
        </p:sp>
        <p:sp>
          <p:nvSpPr>
            <p:cNvPr name="Freeform 38" id="38"/>
            <p:cNvSpPr/>
            <p:nvPr/>
          </p:nvSpPr>
          <p:spPr>
            <a:xfrm flipH="false" flipV="false" rot="0">
              <a:off x="0" y="0"/>
              <a:ext cx="787654" cy="787654"/>
            </a:xfrm>
            <a:custGeom>
              <a:avLst/>
              <a:gdLst/>
              <a:ahLst/>
              <a:cxnLst/>
              <a:rect r="r" b="b" t="t" l="l"/>
              <a:pathLst>
                <a:path h="787654" w="787654">
                  <a:moveTo>
                    <a:pt x="0" y="393827"/>
                  </a:moveTo>
                  <a:cubicBezTo>
                    <a:pt x="0" y="176276"/>
                    <a:pt x="176276" y="0"/>
                    <a:pt x="393827" y="0"/>
                  </a:cubicBezTo>
                  <a:cubicBezTo>
                    <a:pt x="395732" y="0"/>
                    <a:pt x="397637" y="889"/>
                    <a:pt x="398780" y="2413"/>
                  </a:cubicBezTo>
                  <a:lnTo>
                    <a:pt x="393827" y="6350"/>
                  </a:lnTo>
                  <a:lnTo>
                    <a:pt x="393827" y="0"/>
                  </a:lnTo>
                  <a:lnTo>
                    <a:pt x="393827" y="6350"/>
                  </a:lnTo>
                  <a:lnTo>
                    <a:pt x="393827" y="0"/>
                  </a:lnTo>
                  <a:cubicBezTo>
                    <a:pt x="611251" y="0"/>
                    <a:pt x="787654" y="176276"/>
                    <a:pt x="787654" y="393827"/>
                  </a:cubicBezTo>
                  <a:cubicBezTo>
                    <a:pt x="787654" y="396621"/>
                    <a:pt x="785876" y="399034"/>
                    <a:pt x="783336" y="399796"/>
                  </a:cubicBezTo>
                  <a:lnTo>
                    <a:pt x="781304" y="393827"/>
                  </a:lnTo>
                  <a:lnTo>
                    <a:pt x="787654" y="393827"/>
                  </a:lnTo>
                  <a:cubicBezTo>
                    <a:pt x="787654" y="611378"/>
                    <a:pt x="611378" y="787654"/>
                    <a:pt x="393827" y="787654"/>
                  </a:cubicBezTo>
                  <a:lnTo>
                    <a:pt x="393827" y="781304"/>
                  </a:lnTo>
                  <a:lnTo>
                    <a:pt x="393827" y="787654"/>
                  </a:lnTo>
                  <a:cubicBezTo>
                    <a:pt x="176276" y="787654"/>
                    <a:pt x="0" y="611251"/>
                    <a:pt x="0" y="393827"/>
                  </a:cubicBezTo>
                  <a:lnTo>
                    <a:pt x="6350" y="393827"/>
                  </a:lnTo>
                  <a:lnTo>
                    <a:pt x="0" y="393827"/>
                  </a:lnTo>
                  <a:moveTo>
                    <a:pt x="12700" y="393827"/>
                  </a:moveTo>
                  <a:lnTo>
                    <a:pt x="6350" y="393827"/>
                  </a:lnTo>
                  <a:lnTo>
                    <a:pt x="12700" y="393827"/>
                  </a:lnTo>
                  <a:cubicBezTo>
                    <a:pt x="12700" y="604266"/>
                    <a:pt x="183261" y="774954"/>
                    <a:pt x="393827" y="774954"/>
                  </a:cubicBezTo>
                  <a:cubicBezTo>
                    <a:pt x="604393" y="774954"/>
                    <a:pt x="774954" y="604266"/>
                    <a:pt x="774954" y="393827"/>
                  </a:cubicBezTo>
                  <a:cubicBezTo>
                    <a:pt x="774954" y="391033"/>
                    <a:pt x="776732" y="388620"/>
                    <a:pt x="779272" y="387858"/>
                  </a:cubicBezTo>
                  <a:lnTo>
                    <a:pt x="781304" y="393827"/>
                  </a:lnTo>
                  <a:lnTo>
                    <a:pt x="774954" y="393827"/>
                  </a:lnTo>
                  <a:cubicBezTo>
                    <a:pt x="774954" y="183261"/>
                    <a:pt x="604266" y="12700"/>
                    <a:pt x="393827" y="12700"/>
                  </a:cubicBezTo>
                  <a:cubicBezTo>
                    <a:pt x="391922" y="12700"/>
                    <a:pt x="390017" y="11811"/>
                    <a:pt x="388874" y="10287"/>
                  </a:cubicBezTo>
                  <a:lnTo>
                    <a:pt x="393827" y="6350"/>
                  </a:lnTo>
                  <a:lnTo>
                    <a:pt x="393827" y="12700"/>
                  </a:lnTo>
                  <a:cubicBezTo>
                    <a:pt x="183261" y="12700"/>
                    <a:pt x="12700" y="183261"/>
                    <a:pt x="12700" y="393827"/>
                  </a:cubicBezTo>
                  <a:close/>
                </a:path>
              </a:pathLst>
            </a:custGeom>
            <a:solidFill>
              <a:srgbClr val="6D4562"/>
            </a:solidFill>
          </p:spPr>
        </p:sp>
      </p:grpSp>
      <p:sp>
        <p:nvSpPr>
          <p:cNvPr name="Freeform 39" id="39" descr="preencoded.png"/>
          <p:cNvSpPr/>
          <p:nvPr/>
        </p:nvSpPr>
        <p:spPr>
          <a:xfrm flipH="false" flipV="false" rot="0">
            <a:off x="8262491" y="7082581"/>
            <a:ext cx="290512" cy="290512"/>
          </a:xfrm>
          <a:custGeom>
            <a:avLst/>
            <a:gdLst/>
            <a:ahLst/>
            <a:cxnLst/>
            <a:rect r="r" b="b" t="t" l="l"/>
            <a:pathLst>
              <a:path h="290512" w="290512">
                <a:moveTo>
                  <a:pt x="0" y="0"/>
                </a:moveTo>
                <a:lnTo>
                  <a:pt x="290513" y="0"/>
                </a:lnTo>
                <a:lnTo>
                  <a:pt x="290513" y="290513"/>
                </a:lnTo>
                <a:lnTo>
                  <a:pt x="0" y="290513"/>
                </a:lnTo>
                <a:lnTo>
                  <a:pt x="0" y="0"/>
                </a:lnTo>
                <a:close/>
              </a:path>
            </a:pathLst>
          </a:custGeom>
          <a:blipFill>
            <a:blip r:embed="rId11">
              <a:extLst>
                <a:ext uri="{96DAC541-7B7A-43D3-8B79-37D633B846F1}">
                  <asvg:svgBlip xmlns:asvg="http://schemas.microsoft.com/office/drawing/2016/SVG/main" r:embed="rId12"/>
                </a:ext>
              </a:extLst>
            </a:blip>
            <a:stretch>
              <a:fillRect l="-4838" t="0" r="-4838" b="0"/>
            </a:stretch>
          </a:blipFill>
        </p:spPr>
      </p:sp>
      <p:sp>
        <p:nvSpPr>
          <p:cNvPr name="TextBox 40" id="40"/>
          <p:cNvSpPr txBox="true"/>
          <p:nvPr/>
        </p:nvSpPr>
        <p:spPr>
          <a:xfrm rot="0">
            <a:off x="8892034" y="6967389"/>
            <a:ext cx="2308324" cy="268932"/>
          </a:xfrm>
          <a:prstGeom prst="rect">
            <a:avLst/>
          </a:prstGeom>
        </p:spPr>
        <p:txBody>
          <a:bodyPr anchor="t" rtlCol="false" tIns="0" lIns="0" bIns="0" rIns="0">
            <a:spAutoFit/>
          </a:bodyPr>
          <a:lstStyle/>
          <a:p>
            <a:pPr algn="l">
              <a:lnSpc>
                <a:spcPts val="2062"/>
              </a:lnSpc>
            </a:pPr>
            <a:r>
              <a:rPr lang="en-US" sz="1687" b="true">
                <a:solidFill>
                  <a:srgbClr val="DAD8E9"/>
                </a:solidFill>
                <a:latin typeface="Prompt Medium"/>
                <a:ea typeface="Prompt Medium"/>
                <a:cs typeface="Prompt Medium"/>
                <a:sym typeface="Prompt Medium"/>
              </a:rPr>
              <a:t>Interactive Dashboard</a:t>
            </a:r>
          </a:p>
        </p:txBody>
      </p:sp>
      <p:sp>
        <p:nvSpPr>
          <p:cNvPr name="TextBox 41" id="41"/>
          <p:cNvSpPr txBox="true"/>
          <p:nvPr/>
        </p:nvSpPr>
        <p:spPr>
          <a:xfrm rot="0">
            <a:off x="8892034" y="7285881"/>
            <a:ext cx="8717905" cy="686692"/>
          </a:xfrm>
          <a:prstGeom prst="rect">
            <a:avLst/>
          </a:prstGeom>
        </p:spPr>
        <p:txBody>
          <a:bodyPr anchor="t" rtlCol="false" tIns="0" lIns="0" bIns="0" rIns="0">
            <a:spAutoFit/>
          </a:bodyPr>
          <a:lstStyle/>
          <a:p>
            <a:pPr algn="l">
              <a:lnSpc>
                <a:spcPts val="2437"/>
              </a:lnSpc>
            </a:pPr>
            <a:r>
              <a:rPr lang="en-US" sz="1500">
                <a:solidFill>
                  <a:srgbClr val="DAD8E9"/>
                </a:solidFill>
                <a:latin typeface="Mukta Light"/>
                <a:ea typeface="Mukta Light"/>
                <a:cs typeface="Mukta Light"/>
                <a:sym typeface="Mukta Light"/>
              </a:rPr>
              <a:t>Develop a real-time web application allowing educators to view at-risk students, explore predictions and track intervention effectiveness.</a:t>
            </a:r>
          </a:p>
        </p:txBody>
      </p:sp>
      <p:grpSp>
        <p:nvGrpSpPr>
          <p:cNvPr name="Group 42" id="42"/>
          <p:cNvGrpSpPr/>
          <p:nvPr/>
        </p:nvGrpSpPr>
        <p:grpSpPr>
          <a:xfrm rot="0">
            <a:off x="8596759" y="8645575"/>
            <a:ext cx="203150" cy="1111300"/>
            <a:chOff x="0" y="0"/>
            <a:chExt cx="270867" cy="1481733"/>
          </a:xfrm>
        </p:grpSpPr>
        <p:sp>
          <p:nvSpPr>
            <p:cNvPr name="Freeform 43" id="43"/>
            <p:cNvSpPr/>
            <p:nvPr/>
          </p:nvSpPr>
          <p:spPr>
            <a:xfrm flipH="false" flipV="false" rot="0">
              <a:off x="6350" y="6350"/>
              <a:ext cx="258064" cy="1469136"/>
            </a:xfrm>
            <a:custGeom>
              <a:avLst/>
              <a:gdLst/>
              <a:ahLst/>
              <a:cxnLst/>
              <a:rect r="r" b="b" t="t" l="l"/>
              <a:pathLst>
                <a:path h="1469136" w="258064">
                  <a:moveTo>
                    <a:pt x="0" y="112903"/>
                  </a:moveTo>
                  <a:cubicBezTo>
                    <a:pt x="0" y="50546"/>
                    <a:pt x="48514" y="0"/>
                    <a:pt x="108458" y="0"/>
                  </a:cubicBezTo>
                  <a:lnTo>
                    <a:pt x="149606" y="0"/>
                  </a:lnTo>
                  <a:cubicBezTo>
                    <a:pt x="209550" y="0"/>
                    <a:pt x="258064" y="50546"/>
                    <a:pt x="258064" y="112903"/>
                  </a:cubicBezTo>
                  <a:lnTo>
                    <a:pt x="258064" y="1356233"/>
                  </a:lnTo>
                  <a:cubicBezTo>
                    <a:pt x="258064" y="1418590"/>
                    <a:pt x="209550" y="1469136"/>
                    <a:pt x="149606" y="1469136"/>
                  </a:cubicBezTo>
                  <a:lnTo>
                    <a:pt x="108458" y="1469136"/>
                  </a:lnTo>
                  <a:cubicBezTo>
                    <a:pt x="48514" y="1469136"/>
                    <a:pt x="0" y="1418590"/>
                    <a:pt x="0" y="1356233"/>
                  </a:cubicBezTo>
                  <a:close/>
                </a:path>
              </a:pathLst>
            </a:custGeom>
            <a:solidFill>
              <a:srgbClr val="542C49"/>
            </a:solidFill>
          </p:spPr>
        </p:sp>
        <p:sp>
          <p:nvSpPr>
            <p:cNvPr name="Freeform 44" id="44"/>
            <p:cNvSpPr/>
            <p:nvPr/>
          </p:nvSpPr>
          <p:spPr>
            <a:xfrm flipH="false" flipV="false" rot="0">
              <a:off x="0" y="0"/>
              <a:ext cx="270764" cy="1481836"/>
            </a:xfrm>
            <a:custGeom>
              <a:avLst/>
              <a:gdLst/>
              <a:ahLst/>
              <a:cxnLst/>
              <a:rect r="r" b="b" t="t" l="l"/>
              <a:pathLst>
                <a:path h="1481836" w="270764">
                  <a:moveTo>
                    <a:pt x="0" y="119253"/>
                  </a:moveTo>
                  <a:cubicBezTo>
                    <a:pt x="0" y="53594"/>
                    <a:pt x="51181" y="0"/>
                    <a:pt x="114808" y="0"/>
                  </a:cubicBezTo>
                  <a:lnTo>
                    <a:pt x="155956" y="0"/>
                  </a:lnTo>
                  <a:lnTo>
                    <a:pt x="155956" y="6350"/>
                  </a:lnTo>
                  <a:lnTo>
                    <a:pt x="155956" y="0"/>
                  </a:lnTo>
                  <a:cubicBezTo>
                    <a:pt x="219583" y="0"/>
                    <a:pt x="270764" y="53594"/>
                    <a:pt x="270764" y="119253"/>
                  </a:cubicBezTo>
                  <a:lnTo>
                    <a:pt x="270764" y="1362583"/>
                  </a:lnTo>
                  <a:lnTo>
                    <a:pt x="264414" y="1362583"/>
                  </a:lnTo>
                  <a:lnTo>
                    <a:pt x="270764" y="1362583"/>
                  </a:lnTo>
                  <a:cubicBezTo>
                    <a:pt x="270764" y="1428115"/>
                    <a:pt x="219583" y="1481836"/>
                    <a:pt x="155956" y="1481836"/>
                  </a:cubicBezTo>
                  <a:lnTo>
                    <a:pt x="155956" y="1475486"/>
                  </a:lnTo>
                  <a:lnTo>
                    <a:pt x="155956" y="1481836"/>
                  </a:lnTo>
                  <a:lnTo>
                    <a:pt x="114808" y="1481836"/>
                  </a:lnTo>
                  <a:lnTo>
                    <a:pt x="114808" y="1475486"/>
                  </a:lnTo>
                  <a:lnTo>
                    <a:pt x="114808" y="1481836"/>
                  </a:lnTo>
                  <a:cubicBezTo>
                    <a:pt x="51181" y="1481836"/>
                    <a:pt x="0" y="1428242"/>
                    <a:pt x="0" y="1362583"/>
                  </a:cubicBezTo>
                  <a:lnTo>
                    <a:pt x="0" y="119253"/>
                  </a:lnTo>
                  <a:lnTo>
                    <a:pt x="6350" y="119253"/>
                  </a:lnTo>
                  <a:lnTo>
                    <a:pt x="0" y="119253"/>
                  </a:lnTo>
                  <a:moveTo>
                    <a:pt x="12700" y="119253"/>
                  </a:moveTo>
                  <a:lnTo>
                    <a:pt x="12700" y="1362583"/>
                  </a:lnTo>
                  <a:lnTo>
                    <a:pt x="6350" y="1362583"/>
                  </a:lnTo>
                  <a:lnTo>
                    <a:pt x="12700" y="1362583"/>
                  </a:lnTo>
                  <a:cubicBezTo>
                    <a:pt x="12700" y="1421638"/>
                    <a:pt x="58674" y="1469136"/>
                    <a:pt x="114808" y="1469136"/>
                  </a:cubicBezTo>
                  <a:lnTo>
                    <a:pt x="155956" y="1469136"/>
                  </a:lnTo>
                  <a:cubicBezTo>
                    <a:pt x="212090" y="1469136"/>
                    <a:pt x="258064" y="1421638"/>
                    <a:pt x="258064" y="1362583"/>
                  </a:cubicBezTo>
                  <a:lnTo>
                    <a:pt x="258064" y="119253"/>
                  </a:lnTo>
                  <a:lnTo>
                    <a:pt x="264414" y="119253"/>
                  </a:lnTo>
                  <a:lnTo>
                    <a:pt x="258064" y="119253"/>
                  </a:lnTo>
                  <a:cubicBezTo>
                    <a:pt x="258191" y="60198"/>
                    <a:pt x="212217" y="12700"/>
                    <a:pt x="156083" y="12700"/>
                  </a:cubicBezTo>
                  <a:lnTo>
                    <a:pt x="114808" y="12700"/>
                  </a:lnTo>
                  <a:lnTo>
                    <a:pt x="114808" y="6350"/>
                  </a:lnTo>
                  <a:lnTo>
                    <a:pt x="114808" y="12700"/>
                  </a:lnTo>
                  <a:cubicBezTo>
                    <a:pt x="58674" y="12700"/>
                    <a:pt x="12700" y="60198"/>
                    <a:pt x="12700" y="119253"/>
                  </a:cubicBezTo>
                  <a:close/>
                </a:path>
              </a:pathLst>
            </a:custGeom>
            <a:solidFill>
              <a:srgbClr val="6D4562"/>
            </a:solidFill>
          </p:spPr>
        </p:sp>
      </p:grpSp>
      <p:grpSp>
        <p:nvGrpSpPr>
          <p:cNvPr name="Group 45" id="45"/>
          <p:cNvGrpSpPr/>
          <p:nvPr/>
        </p:nvGrpSpPr>
        <p:grpSpPr>
          <a:xfrm rot="0">
            <a:off x="8402985" y="8518475"/>
            <a:ext cx="590699" cy="590699"/>
            <a:chOff x="0" y="0"/>
            <a:chExt cx="787598" cy="787598"/>
          </a:xfrm>
        </p:grpSpPr>
        <p:sp>
          <p:nvSpPr>
            <p:cNvPr name="Freeform 46" id="46"/>
            <p:cNvSpPr/>
            <p:nvPr/>
          </p:nvSpPr>
          <p:spPr>
            <a:xfrm flipH="false" flipV="false" rot="0">
              <a:off x="6350" y="6350"/>
              <a:ext cx="774954" cy="774954"/>
            </a:xfrm>
            <a:custGeom>
              <a:avLst/>
              <a:gdLst/>
              <a:ahLst/>
              <a:cxnLst/>
              <a:rect r="r" b="b" t="t" l="l"/>
              <a:pathLst>
                <a:path h="774954" w="774954">
                  <a:moveTo>
                    <a:pt x="0" y="387477"/>
                  </a:moveTo>
                  <a:cubicBezTo>
                    <a:pt x="0" y="173482"/>
                    <a:pt x="173482" y="0"/>
                    <a:pt x="387477" y="0"/>
                  </a:cubicBezTo>
                  <a:cubicBezTo>
                    <a:pt x="601472" y="0"/>
                    <a:pt x="774954" y="173482"/>
                    <a:pt x="774954" y="387477"/>
                  </a:cubicBezTo>
                  <a:cubicBezTo>
                    <a:pt x="774954" y="601472"/>
                    <a:pt x="601472" y="774954"/>
                    <a:pt x="387477" y="774954"/>
                  </a:cubicBezTo>
                  <a:cubicBezTo>
                    <a:pt x="173482" y="774954"/>
                    <a:pt x="0" y="601472"/>
                    <a:pt x="0" y="387477"/>
                  </a:cubicBezTo>
                  <a:close/>
                </a:path>
              </a:pathLst>
            </a:custGeom>
            <a:solidFill>
              <a:srgbClr val="542C49"/>
            </a:solidFill>
          </p:spPr>
        </p:sp>
        <p:sp>
          <p:nvSpPr>
            <p:cNvPr name="Freeform 47" id="47"/>
            <p:cNvSpPr/>
            <p:nvPr/>
          </p:nvSpPr>
          <p:spPr>
            <a:xfrm flipH="false" flipV="false" rot="0">
              <a:off x="0" y="0"/>
              <a:ext cx="787654" cy="787654"/>
            </a:xfrm>
            <a:custGeom>
              <a:avLst/>
              <a:gdLst/>
              <a:ahLst/>
              <a:cxnLst/>
              <a:rect r="r" b="b" t="t" l="l"/>
              <a:pathLst>
                <a:path h="787654" w="787654">
                  <a:moveTo>
                    <a:pt x="0" y="393827"/>
                  </a:moveTo>
                  <a:cubicBezTo>
                    <a:pt x="0" y="176276"/>
                    <a:pt x="176276" y="0"/>
                    <a:pt x="393827" y="0"/>
                  </a:cubicBezTo>
                  <a:cubicBezTo>
                    <a:pt x="395732" y="0"/>
                    <a:pt x="397637" y="889"/>
                    <a:pt x="398780" y="2413"/>
                  </a:cubicBezTo>
                  <a:lnTo>
                    <a:pt x="393827" y="6350"/>
                  </a:lnTo>
                  <a:lnTo>
                    <a:pt x="393827" y="0"/>
                  </a:lnTo>
                  <a:lnTo>
                    <a:pt x="393827" y="6350"/>
                  </a:lnTo>
                  <a:lnTo>
                    <a:pt x="393827" y="0"/>
                  </a:lnTo>
                  <a:cubicBezTo>
                    <a:pt x="611251" y="0"/>
                    <a:pt x="787654" y="176276"/>
                    <a:pt x="787654" y="393827"/>
                  </a:cubicBezTo>
                  <a:cubicBezTo>
                    <a:pt x="787654" y="396621"/>
                    <a:pt x="785876" y="399034"/>
                    <a:pt x="783336" y="399796"/>
                  </a:cubicBezTo>
                  <a:lnTo>
                    <a:pt x="781304" y="393827"/>
                  </a:lnTo>
                  <a:lnTo>
                    <a:pt x="787654" y="393827"/>
                  </a:lnTo>
                  <a:cubicBezTo>
                    <a:pt x="787654" y="611378"/>
                    <a:pt x="611378" y="787654"/>
                    <a:pt x="393827" y="787654"/>
                  </a:cubicBezTo>
                  <a:lnTo>
                    <a:pt x="393827" y="781304"/>
                  </a:lnTo>
                  <a:lnTo>
                    <a:pt x="393827" y="787654"/>
                  </a:lnTo>
                  <a:cubicBezTo>
                    <a:pt x="176276" y="787654"/>
                    <a:pt x="0" y="611251"/>
                    <a:pt x="0" y="393827"/>
                  </a:cubicBezTo>
                  <a:lnTo>
                    <a:pt x="6350" y="393827"/>
                  </a:lnTo>
                  <a:lnTo>
                    <a:pt x="0" y="393827"/>
                  </a:lnTo>
                  <a:moveTo>
                    <a:pt x="12700" y="393827"/>
                  </a:moveTo>
                  <a:lnTo>
                    <a:pt x="6350" y="393827"/>
                  </a:lnTo>
                  <a:lnTo>
                    <a:pt x="12700" y="393827"/>
                  </a:lnTo>
                  <a:cubicBezTo>
                    <a:pt x="12700" y="604266"/>
                    <a:pt x="183261" y="774954"/>
                    <a:pt x="393827" y="774954"/>
                  </a:cubicBezTo>
                  <a:cubicBezTo>
                    <a:pt x="604393" y="774954"/>
                    <a:pt x="774954" y="604266"/>
                    <a:pt x="774954" y="393827"/>
                  </a:cubicBezTo>
                  <a:cubicBezTo>
                    <a:pt x="774954" y="391033"/>
                    <a:pt x="776732" y="388620"/>
                    <a:pt x="779272" y="387858"/>
                  </a:cubicBezTo>
                  <a:lnTo>
                    <a:pt x="781304" y="393827"/>
                  </a:lnTo>
                  <a:lnTo>
                    <a:pt x="774954" y="393827"/>
                  </a:lnTo>
                  <a:cubicBezTo>
                    <a:pt x="774954" y="183261"/>
                    <a:pt x="604266" y="12700"/>
                    <a:pt x="393827" y="12700"/>
                  </a:cubicBezTo>
                  <a:cubicBezTo>
                    <a:pt x="391922" y="12700"/>
                    <a:pt x="390017" y="11811"/>
                    <a:pt x="388874" y="10287"/>
                  </a:cubicBezTo>
                  <a:lnTo>
                    <a:pt x="393827" y="6350"/>
                  </a:lnTo>
                  <a:lnTo>
                    <a:pt x="393827" y="12700"/>
                  </a:lnTo>
                  <a:cubicBezTo>
                    <a:pt x="183261" y="12700"/>
                    <a:pt x="12700" y="183261"/>
                    <a:pt x="12700" y="393827"/>
                  </a:cubicBezTo>
                  <a:close/>
                </a:path>
              </a:pathLst>
            </a:custGeom>
            <a:solidFill>
              <a:srgbClr val="6D4562"/>
            </a:solidFill>
          </p:spPr>
        </p:sp>
      </p:grpSp>
      <p:sp>
        <p:nvSpPr>
          <p:cNvPr name="Freeform 48" id="48" descr="preencoded.png"/>
          <p:cNvSpPr/>
          <p:nvPr/>
        </p:nvSpPr>
        <p:spPr>
          <a:xfrm flipH="false" flipV="false" rot="0">
            <a:off x="8553004" y="8668642"/>
            <a:ext cx="290512" cy="290512"/>
          </a:xfrm>
          <a:custGeom>
            <a:avLst/>
            <a:gdLst/>
            <a:ahLst/>
            <a:cxnLst/>
            <a:rect r="r" b="b" t="t" l="l"/>
            <a:pathLst>
              <a:path h="290512" w="290512">
                <a:moveTo>
                  <a:pt x="0" y="0"/>
                </a:moveTo>
                <a:lnTo>
                  <a:pt x="290512" y="0"/>
                </a:lnTo>
                <a:lnTo>
                  <a:pt x="290512" y="290513"/>
                </a:lnTo>
                <a:lnTo>
                  <a:pt x="0" y="29051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49" id="49"/>
          <p:cNvSpPr txBox="true"/>
          <p:nvPr/>
        </p:nvSpPr>
        <p:spPr>
          <a:xfrm rot="0">
            <a:off x="9182546" y="8553450"/>
            <a:ext cx="2152501" cy="268932"/>
          </a:xfrm>
          <a:prstGeom prst="rect">
            <a:avLst/>
          </a:prstGeom>
        </p:spPr>
        <p:txBody>
          <a:bodyPr anchor="t" rtlCol="false" tIns="0" lIns="0" bIns="0" rIns="0">
            <a:spAutoFit/>
          </a:bodyPr>
          <a:lstStyle/>
          <a:p>
            <a:pPr algn="l">
              <a:lnSpc>
                <a:spcPts val="2062"/>
              </a:lnSpc>
            </a:pPr>
            <a:r>
              <a:rPr lang="en-US" sz="1687" b="true">
                <a:solidFill>
                  <a:srgbClr val="DAD8E9"/>
                </a:solidFill>
                <a:latin typeface="Prompt Medium"/>
                <a:ea typeface="Prompt Medium"/>
                <a:cs typeface="Prompt Medium"/>
                <a:sym typeface="Prompt Medium"/>
              </a:rPr>
              <a:t>Richer Features</a:t>
            </a:r>
          </a:p>
        </p:txBody>
      </p:sp>
      <p:sp>
        <p:nvSpPr>
          <p:cNvPr name="TextBox 50" id="50"/>
          <p:cNvSpPr txBox="true"/>
          <p:nvPr/>
        </p:nvSpPr>
        <p:spPr>
          <a:xfrm rot="0">
            <a:off x="9182546" y="8871942"/>
            <a:ext cx="8427393" cy="686692"/>
          </a:xfrm>
          <a:prstGeom prst="rect">
            <a:avLst/>
          </a:prstGeom>
        </p:spPr>
        <p:txBody>
          <a:bodyPr anchor="t" rtlCol="false" tIns="0" lIns="0" bIns="0" rIns="0">
            <a:spAutoFit/>
          </a:bodyPr>
          <a:lstStyle/>
          <a:p>
            <a:pPr algn="l">
              <a:lnSpc>
                <a:spcPts val="2437"/>
              </a:lnSpc>
            </a:pPr>
            <a:r>
              <a:rPr lang="en-US" sz="1500">
                <a:solidFill>
                  <a:srgbClr val="DAD8E9"/>
                </a:solidFill>
                <a:latin typeface="Mukta Light"/>
                <a:ea typeface="Mukta Light"/>
                <a:cs typeface="Mukta Light"/>
                <a:sym typeface="Mukta Light"/>
              </a:rPr>
              <a:t>Collect additional behavioural data including sleep patterns, study environment quality and digital learning engagement logs to improve predictive accuracy.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DAG4pGUSAIk</dc:identifier>
  <dcterms:modified xsi:type="dcterms:W3CDTF">2011-08-01T06:04:30Z</dcterms:modified>
  <cp:revision>1</cp:revision>
  <dc:title>Student-Performance-Prediction-Using-Scikit-learn-and-XGBoost (1).pptx</dc:title>
</cp:coreProperties>
</file>